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95" r:id="rId3"/>
    <p:sldId id="258" r:id="rId4"/>
    <p:sldId id="321" r:id="rId5"/>
    <p:sldId id="322" r:id="rId6"/>
    <p:sldId id="273" r:id="rId7"/>
    <p:sldId id="305" r:id="rId8"/>
    <p:sldId id="275" r:id="rId9"/>
    <p:sldId id="276" r:id="rId10"/>
    <p:sldId id="299" r:id="rId11"/>
    <p:sldId id="300" r:id="rId12"/>
    <p:sldId id="301" r:id="rId13"/>
    <p:sldId id="302" r:id="rId14"/>
    <p:sldId id="303" r:id="rId15"/>
    <p:sldId id="304" r:id="rId16"/>
    <p:sldId id="306" r:id="rId17"/>
    <p:sldId id="307" r:id="rId18"/>
    <p:sldId id="277" r:id="rId19"/>
    <p:sldId id="308" r:id="rId20"/>
    <p:sldId id="310" r:id="rId21"/>
    <p:sldId id="309" r:id="rId22"/>
    <p:sldId id="311" r:id="rId23"/>
    <p:sldId id="312" r:id="rId24"/>
    <p:sldId id="313" r:id="rId25"/>
    <p:sldId id="314" r:id="rId26"/>
    <p:sldId id="292" r:id="rId27"/>
    <p:sldId id="316" r:id="rId28"/>
    <p:sldId id="317" r:id="rId29"/>
    <p:sldId id="31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kha Grover" initials="SG" lastIdx="4" clrIdx="0">
    <p:extLst>
      <p:ext uri="{19B8F6BF-5375-455C-9EA6-DF929625EA0E}">
        <p15:presenceInfo xmlns:p15="http://schemas.microsoft.com/office/powerpoint/2012/main" userId="S-1-5-21-436374069-1275210071-682003330-1122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660066"/>
    <a:srgbClr val="FFCC66"/>
    <a:srgbClr val="CCFF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96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547E68-23C0-4114-8896-8CA204C04770}" type="doc">
      <dgm:prSet loTypeId="urn:microsoft.com/office/officeart/2008/layout/PictureAccent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EB343B-7D6A-4F6F-A16D-E9EDFD8E82F8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>
              <a:latin typeface="Calibri" pitchFamily="34" charset="0"/>
            </a:rPr>
            <a:t>In this session, you will learn to:</a:t>
          </a:r>
        </a:p>
      </dgm:t>
    </dgm:pt>
    <dgm:pt modelId="{3FAB6BA9-E737-4CAB-825C-6795ACCE526E}" type="parTrans" cxnId="{8A86E34A-B87D-490C-AA09-D7CF83581D74}">
      <dgm:prSet/>
      <dgm:spPr/>
      <dgm:t>
        <a:bodyPr/>
        <a:lstStyle/>
        <a:p>
          <a:endParaRPr lang="en-US"/>
        </a:p>
      </dgm:t>
    </dgm:pt>
    <dgm:pt modelId="{2AE327B0-8BBC-4574-9BC7-FBCCECF9B0CF}" type="sibTrans" cxnId="{8A86E34A-B87D-490C-AA09-D7CF83581D74}">
      <dgm:prSet/>
      <dgm:spPr/>
      <dgm:t>
        <a:bodyPr/>
        <a:lstStyle/>
        <a:p>
          <a:endParaRPr lang="en-US"/>
        </a:p>
      </dgm:t>
    </dgm:pt>
    <dgm:pt modelId="{65BB9BF4-A757-4C16-B5EC-37A91BCF339E}">
      <dgm:prSet phldrT="[Text]" custT="1"/>
      <dgm:spPr/>
      <dgm:t>
        <a:bodyPr/>
        <a:lstStyle/>
        <a:p>
          <a:r>
            <a:rPr lang="en-US" sz="1800" dirty="0">
              <a:latin typeface="Calibri" pitchFamily="34" charset="0"/>
            </a:rPr>
            <a:t>Identify the Spring framework</a:t>
          </a:r>
        </a:p>
      </dgm:t>
    </dgm:pt>
    <dgm:pt modelId="{1BB87B53-E97C-4451-9E36-2941F4C927A8}" type="parTrans" cxnId="{2B965BA0-7566-491C-A5A4-5C66745C6D37}">
      <dgm:prSet/>
      <dgm:spPr/>
      <dgm:t>
        <a:bodyPr/>
        <a:lstStyle/>
        <a:p>
          <a:endParaRPr lang="en-US"/>
        </a:p>
      </dgm:t>
    </dgm:pt>
    <dgm:pt modelId="{F4D8F3F8-AB01-43B6-8C0C-A10DAAC01654}" type="sibTrans" cxnId="{2B965BA0-7566-491C-A5A4-5C66745C6D37}">
      <dgm:prSet/>
      <dgm:spPr/>
      <dgm:t>
        <a:bodyPr/>
        <a:lstStyle/>
        <a:p>
          <a:endParaRPr lang="en-US"/>
        </a:p>
      </dgm:t>
    </dgm:pt>
    <dgm:pt modelId="{A41629BE-B763-413D-BBF7-7CF41BA83001}">
      <dgm:prSet phldrT="[Text]" custT="1"/>
      <dgm:spPr/>
      <dgm:t>
        <a:bodyPr/>
        <a:lstStyle/>
        <a:p>
          <a:r>
            <a:rPr lang="en-US" sz="1800" dirty="0">
              <a:latin typeface="Calibri" pitchFamily="34" charset="0"/>
            </a:rPr>
            <a:t>Identify the Spring architecture</a:t>
          </a:r>
        </a:p>
      </dgm:t>
    </dgm:pt>
    <dgm:pt modelId="{75452F42-EC04-4074-913A-4B942FEA6765}" type="parTrans" cxnId="{C3FB0A4E-74C3-4CFC-A032-2E0BC5750964}">
      <dgm:prSet/>
      <dgm:spPr/>
      <dgm:t>
        <a:bodyPr/>
        <a:lstStyle/>
        <a:p>
          <a:endParaRPr lang="en-US"/>
        </a:p>
      </dgm:t>
    </dgm:pt>
    <dgm:pt modelId="{C07638F1-C6B1-4C46-BD5E-D07C3694AAC2}" type="sibTrans" cxnId="{C3FB0A4E-74C3-4CFC-A032-2E0BC5750964}">
      <dgm:prSet/>
      <dgm:spPr/>
      <dgm:t>
        <a:bodyPr/>
        <a:lstStyle/>
        <a:p>
          <a:endParaRPr lang="en-US"/>
        </a:p>
      </dgm:t>
    </dgm:pt>
    <dgm:pt modelId="{F93DE788-70D0-430F-9557-27BC00B7045F}">
      <dgm:prSet phldrT="[Text]" custT="1"/>
      <dgm:spPr/>
      <dgm:t>
        <a:bodyPr/>
        <a:lstStyle/>
        <a:p>
          <a:r>
            <a:rPr lang="en-US" sz="1800" dirty="0">
              <a:latin typeface="Calibri" pitchFamily="34" charset="0"/>
            </a:rPr>
            <a:t>Manage application objects</a:t>
          </a:r>
        </a:p>
      </dgm:t>
    </dgm:pt>
    <dgm:pt modelId="{55C53607-33BE-4ED4-B6D0-5BD8101EE371}" type="parTrans" cxnId="{FFC06C7B-1E1C-4146-B1E6-58E219851262}">
      <dgm:prSet/>
      <dgm:spPr/>
      <dgm:t>
        <a:bodyPr/>
        <a:lstStyle/>
        <a:p>
          <a:endParaRPr lang="en-US"/>
        </a:p>
      </dgm:t>
    </dgm:pt>
    <dgm:pt modelId="{9EBE4DC9-0579-4AE8-AA9B-FEBA41CCF6B1}" type="sibTrans" cxnId="{FFC06C7B-1E1C-4146-B1E6-58E219851262}">
      <dgm:prSet/>
      <dgm:spPr/>
      <dgm:t>
        <a:bodyPr/>
        <a:lstStyle/>
        <a:p>
          <a:endParaRPr lang="en-US"/>
        </a:p>
      </dgm:t>
    </dgm:pt>
    <dgm:pt modelId="{A23A46A3-E28E-4A94-A08B-E1D4A3EA2137}" type="pres">
      <dgm:prSet presAssocID="{EA547E68-23C0-4114-8896-8CA204C04770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098FB564-F98F-43AF-9E1B-EE895C192D45}" type="pres">
      <dgm:prSet presAssocID="{16EB343B-7D6A-4F6F-A16D-E9EDFD8E82F8}" presName="root" presStyleCnt="0">
        <dgm:presLayoutVars>
          <dgm:chMax/>
          <dgm:chPref val="4"/>
        </dgm:presLayoutVars>
      </dgm:prSet>
      <dgm:spPr/>
    </dgm:pt>
    <dgm:pt modelId="{2D7FFE01-873F-4096-AEE1-C461CB3A6ABC}" type="pres">
      <dgm:prSet presAssocID="{16EB343B-7D6A-4F6F-A16D-E9EDFD8E82F8}" presName="rootComposite" presStyleCnt="0">
        <dgm:presLayoutVars/>
      </dgm:prSet>
      <dgm:spPr/>
    </dgm:pt>
    <dgm:pt modelId="{928A7F3F-0A78-4EB4-8F5D-8E815DD9EBBD}" type="pres">
      <dgm:prSet presAssocID="{16EB343B-7D6A-4F6F-A16D-E9EDFD8E82F8}" presName="rootText" presStyleLbl="node0" presStyleIdx="0" presStyleCnt="1">
        <dgm:presLayoutVars>
          <dgm:chMax/>
          <dgm:chPref val="4"/>
        </dgm:presLayoutVars>
      </dgm:prSet>
      <dgm:spPr/>
    </dgm:pt>
    <dgm:pt modelId="{49205660-2F1A-4288-9E00-DA94258B1460}" type="pres">
      <dgm:prSet presAssocID="{16EB343B-7D6A-4F6F-A16D-E9EDFD8E82F8}" presName="childShape" presStyleCnt="0">
        <dgm:presLayoutVars>
          <dgm:chMax val="0"/>
          <dgm:chPref val="0"/>
        </dgm:presLayoutVars>
      </dgm:prSet>
      <dgm:spPr/>
    </dgm:pt>
    <dgm:pt modelId="{F5FD5B3F-D4C1-4BB7-BD30-129984784B4B}" type="pres">
      <dgm:prSet presAssocID="{65BB9BF4-A757-4C16-B5EC-37A91BCF339E}" presName="childComposite" presStyleCnt="0">
        <dgm:presLayoutVars>
          <dgm:chMax val="0"/>
          <dgm:chPref val="0"/>
        </dgm:presLayoutVars>
      </dgm:prSet>
      <dgm:spPr/>
    </dgm:pt>
    <dgm:pt modelId="{2EF02E5B-B18F-476B-A73D-39B3028EA816}" type="pres">
      <dgm:prSet presAssocID="{65BB9BF4-A757-4C16-B5EC-37A91BCF339E}" presName="Image" presStyleLbl="nod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96C8B2B-1315-46E0-90D1-DB3488E71BCB}" type="pres">
      <dgm:prSet presAssocID="{65BB9BF4-A757-4C16-B5EC-37A91BCF339E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6F31AC80-7B98-4611-A970-165F9984C006}" type="pres">
      <dgm:prSet presAssocID="{A41629BE-B763-413D-BBF7-7CF41BA83001}" presName="childComposite" presStyleCnt="0">
        <dgm:presLayoutVars>
          <dgm:chMax val="0"/>
          <dgm:chPref val="0"/>
        </dgm:presLayoutVars>
      </dgm:prSet>
      <dgm:spPr/>
    </dgm:pt>
    <dgm:pt modelId="{B0B09CE9-2A9E-421A-B74E-2429A1126B10}" type="pres">
      <dgm:prSet presAssocID="{A41629BE-B763-413D-BBF7-7CF41BA83001}" presName="Image" presStyleLbl="nod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B9CC1661-0868-4570-9482-AEDE578C7395}" type="pres">
      <dgm:prSet presAssocID="{A41629BE-B763-413D-BBF7-7CF41BA83001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6E99DD85-7543-4DA2-BF88-2845FA3A5ABB}" type="pres">
      <dgm:prSet presAssocID="{F93DE788-70D0-430F-9557-27BC00B7045F}" presName="childComposite" presStyleCnt="0">
        <dgm:presLayoutVars>
          <dgm:chMax val="0"/>
          <dgm:chPref val="0"/>
        </dgm:presLayoutVars>
      </dgm:prSet>
      <dgm:spPr/>
    </dgm:pt>
    <dgm:pt modelId="{395E16A3-AC65-4594-A486-43EC579C31ED}" type="pres">
      <dgm:prSet presAssocID="{F93DE788-70D0-430F-9557-27BC00B7045F}" presName="Image" presStyleLbl="nod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1C88A98F-DC55-4C4F-A6F8-3486722D6271}" type="pres">
      <dgm:prSet presAssocID="{F93DE788-70D0-430F-9557-27BC00B7045F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2AE362E-0052-4E29-831D-7E652B029E54}" type="presOf" srcId="{EA547E68-23C0-4114-8896-8CA204C04770}" destId="{A23A46A3-E28E-4A94-A08B-E1D4A3EA2137}" srcOrd="0" destOrd="0" presId="urn:microsoft.com/office/officeart/2008/layout/PictureAccentList"/>
    <dgm:cxn modelId="{8A86E34A-B87D-490C-AA09-D7CF83581D74}" srcId="{EA547E68-23C0-4114-8896-8CA204C04770}" destId="{16EB343B-7D6A-4F6F-A16D-E9EDFD8E82F8}" srcOrd="0" destOrd="0" parTransId="{3FAB6BA9-E737-4CAB-825C-6795ACCE526E}" sibTransId="{2AE327B0-8BBC-4574-9BC7-FBCCECF9B0CF}"/>
    <dgm:cxn modelId="{C3FB0A4E-74C3-4CFC-A032-2E0BC5750964}" srcId="{16EB343B-7D6A-4F6F-A16D-E9EDFD8E82F8}" destId="{A41629BE-B763-413D-BBF7-7CF41BA83001}" srcOrd="1" destOrd="0" parTransId="{75452F42-EC04-4074-913A-4B942FEA6765}" sibTransId="{C07638F1-C6B1-4C46-BD5E-D07C3694AAC2}"/>
    <dgm:cxn modelId="{0B07CB76-D635-4BF9-AC91-65C434E1009D}" type="presOf" srcId="{16EB343B-7D6A-4F6F-A16D-E9EDFD8E82F8}" destId="{928A7F3F-0A78-4EB4-8F5D-8E815DD9EBBD}" srcOrd="0" destOrd="0" presId="urn:microsoft.com/office/officeart/2008/layout/PictureAccentList"/>
    <dgm:cxn modelId="{FFC06C7B-1E1C-4146-B1E6-58E219851262}" srcId="{16EB343B-7D6A-4F6F-A16D-E9EDFD8E82F8}" destId="{F93DE788-70D0-430F-9557-27BC00B7045F}" srcOrd="2" destOrd="0" parTransId="{55C53607-33BE-4ED4-B6D0-5BD8101EE371}" sibTransId="{9EBE4DC9-0579-4AE8-AA9B-FEBA41CCF6B1}"/>
    <dgm:cxn modelId="{2B965BA0-7566-491C-A5A4-5C66745C6D37}" srcId="{16EB343B-7D6A-4F6F-A16D-E9EDFD8E82F8}" destId="{65BB9BF4-A757-4C16-B5EC-37A91BCF339E}" srcOrd="0" destOrd="0" parTransId="{1BB87B53-E97C-4451-9E36-2941F4C927A8}" sibTransId="{F4D8F3F8-AB01-43B6-8C0C-A10DAAC01654}"/>
    <dgm:cxn modelId="{CE8674EB-CE7E-4E20-AF1B-82DB2B4B047D}" type="presOf" srcId="{F93DE788-70D0-430F-9557-27BC00B7045F}" destId="{1C88A98F-DC55-4C4F-A6F8-3486722D6271}" srcOrd="0" destOrd="0" presId="urn:microsoft.com/office/officeart/2008/layout/PictureAccentList"/>
    <dgm:cxn modelId="{925579ED-7E34-4E87-B5A8-CF1BBE32EC62}" type="presOf" srcId="{A41629BE-B763-413D-BBF7-7CF41BA83001}" destId="{B9CC1661-0868-4570-9482-AEDE578C7395}" srcOrd="0" destOrd="0" presId="urn:microsoft.com/office/officeart/2008/layout/PictureAccentList"/>
    <dgm:cxn modelId="{05A840F3-1294-4577-9796-070D30D57F55}" type="presOf" srcId="{65BB9BF4-A757-4C16-B5EC-37A91BCF339E}" destId="{596C8B2B-1315-46E0-90D1-DB3488E71BCB}" srcOrd="0" destOrd="0" presId="urn:microsoft.com/office/officeart/2008/layout/PictureAccentList"/>
    <dgm:cxn modelId="{ED59F7A3-12A3-4A1F-88AD-C2D6CAC1446C}" type="presParOf" srcId="{A23A46A3-E28E-4A94-A08B-E1D4A3EA2137}" destId="{098FB564-F98F-43AF-9E1B-EE895C192D45}" srcOrd="0" destOrd="0" presId="urn:microsoft.com/office/officeart/2008/layout/PictureAccentList"/>
    <dgm:cxn modelId="{B8826DBB-F253-46B0-AFCB-9A6243B0E819}" type="presParOf" srcId="{098FB564-F98F-43AF-9E1B-EE895C192D45}" destId="{2D7FFE01-873F-4096-AEE1-C461CB3A6ABC}" srcOrd="0" destOrd="0" presId="urn:microsoft.com/office/officeart/2008/layout/PictureAccentList"/>
    <dgm:cxn modelId="{F39FA01F-4A0D-42B5-9BDB-B44326BEDE60}" type="presParOf" srcId="{2D7FFE01-873F-4096-AEE1-C461CB3A6ABC}" destId="{928A7F3F-0A78-4EB4-8F5D-8E815DD9EBBD}" srcOrd="0" destOrd="0" presId="urn:microsoft.com/office/officeart/2008/layout/PictureAccentList"/>
    <dgm:cxn modelId="{4DA2EFD9-7D1E-4E8F-965C-2DCACBEAD71E}" type="presParOf" srcId="{098FB564-F98F-43AF-9E1B-EE895C192D45}" destId="{49205660-2F1A-4288-9E00-DA94258B1460}" srcOrd="1" destOrd="0" presId="urn:microsoft.com/office/officeart/2008/layout/PictureAccentList"/>
    <dgm:cxn modelId="{77527733-E9D1-4A35-B323-E9476DCA1A7B}" type="presParOf" srcId="{49205660-2F1A-4288-9E00-DA94258B1460}" destId="{F5FD5B3F-D4C1-4BB7-BD30-129984784B4B}" srcOrd="0" destOrd="0" presId="urn:microsoft.com/office/officeart/2008/layout/PictureAccentList"/>
    <dgm:cxn modelId="{76FA0644-0AAE-492D-A363-AEBE62DE0190}" type="presParOf" srcId="{F5FD5B3F-D4C1-4BB7-BD30-129984784B4B}" destId="{2EF02E5B-B18F-476B-A73D-39B3028EA816}" srcOrd="0" destOrd="0" presId="urn:microsoft.com/office/officeart/2008/layout/PictureAccentList"/>
    <dgm:cxn modelId="{89C5B3F0-92E0-40E6-B92B-4A8A91D0D3C6}" type="presParOf" srcId="{F5FD5B3F-D4C1-4BB7-BD30-129984784B4B}" destId="{596C8B2B-1315-46E0-90D1-DB3488E71BCB}" srcOrd="1" destOrd="0" presId="urn:microsoft.com/office/officeart/2008/layout/PictureAccentList"/>
    <dgm:cxn modelId="{4B0555EB-3074-4F71-940F-0F5E001FA9E2}" type="presParOf" srcId="{49205660-2F1A-4288-9E00-DA94258B1460}" destId="{6F31AC80-7B98-4611-A970-165F9984C006}" srcOrd="1" destOrd="0" presId="urn:microsoft.com/office/officeart/2008/layout/PictureAccentList"/>
    <dgm:cxn modelId="{D5DA14A8-53C2-4F79-A930-3C76A7D9BEF7}" type="presParOf" srcId="{6F31AC80-7B98-4611-A970-165F9984C006}" destId="{B0B09CE9-2A9E-421A-B74E-2429A1126B10}" srcOrd="0" destOrd="0" presId="urn:microsoft.com/office/officeart/2008/layout/PictureAccentList"/>
    <dgm:cxn modelId="{5705881E-FE80-4B65-9144-73DAA0DA5BB3}" type="presParOf" srcId="{6F31AC80-7B98-4611-A970-165F9984C006}" destId="{B9CC1661-0868-4570-9482-AEDE578C7395}" srcOrd="1" destOrd="0" presId="urn:microsoft.com/office/officeart/2008/layout/PictureAccentList"/>
    <dgm:cxn modelId="{2A1F402D-99A4-4216-A541-64FDCDC56A3A}" type="presParOf" srcId="{49205660-2F1A-4288-9E00-DA94258B1460}" destId="{6E99DD85-7543-4DA2-BF88-2845FA3A5ABB}" srcOrd="2" destOrd="0" presId="urn:microsoft.com/office/officeart/2008/layout/PictureAccentList"/>
    <dgm:cxn modelId="{26B4E4FD-27E1-419D-AB04-63CEF55DF2E6}" type="presParOf" srcId="{6E99DD85-7543-4DA2-BF88-2845FA3A5ABB}" destId="{395E16A3-AC65-4594-A486-43EC579C31ED}" srcOrd="0" destOrd="0" presId="urn:microsoft.com/office/officeart/2008/layout/PictureAccentList"/>
    <dgm:cxn modelId="{C532759F-88FA-4268-8A91-4A889ECEFF07}" type="presParOf" srcId="{6E99DD85-7543-4DA2-BF88-2845FA3A5ABB}" destId="{1C88A98F-DC55-4C4F-A6F8-3486722D6271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8A7F3F-0A78-4EB4-8F5D-8E815DD9EBBD}">
      <dsp:nvSpPr>
        <dsp:cNvPr id="0" name=""/>
        <dsp:cNvSpPr/>
      </dsp:nvSpPr>
      <dsp:spPr>
        <a:xfrm>
          <a:off x="307470" y="1384"/>
          <a:ext cx="5810560" cy="83251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" pitchFamily="34" charset="0"/>
            </a:rPr>
            <a:t>In this session, you will learn to:</a:t>
          </a:r>
        </a:p>
      </dsp:txBody>
      <dsp:txXfrm>
        <a:off x="331853" y="25767"/>
        <a:ext cx="5761794" cy="783745"/>
      </dsp:txXfrm>
    </dsp:sp>
    <dsp:sp modelId="{2EF02E5B-B18F-476B-A73D-39B3028EA816}">
      <dsp:nvSpPr>
        <dsp:cNvPr id="0" name=""/>
        <dsp:cNvSpPr/>
      </dsp:nvSpPr>
      <dsp:spPr>
        <a:xfrm>
          <a:off x="307470" y="983748"/>
          <a:ext cx="832511" cy="832511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6C8B2B-1315-46E0-90D1-DB3488E71BCB}">
      <dsp:nvSpPr>
        <dsp:cNvPr id="0" name=""/>
        <dsp:cNvSpPr/>
      </dsp:nvSpPr>
      <dsp:spPr>
        <a:xfrm>
          <a:off x="1189932" y="983748"/>
          <a:ext cx="4928098" cy="832511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</a:rPr>
            <a:t>Identify the Spring framework</a:t>
          </a:r>
        </a:p>
      </dsp:txBody>
      <dsp:txXfrm>
        <a:off x="1230579" y="1024395"/>
        <a:ext cx="4846804" cy="751217"/>
      </dsp:txXfrm>
    </dsp:sp>
    <dsp:sp modelId="{B0B09CE9-2A9E-421A-B74E-2429A1126B10}">
      <dsp:nvSpPr>
        <dsp:cNvPr id="0" name=""/>
        <dsp:cNvSpPr/>
      </dsp:nvSpPr>
      <dsp:spPr>
        <a:xfrm>
          <a:off x="307470" y="1916161"/>
          <a:ext cx="832511" cy="832511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CC1661-0868-4570-9482-AEDE578C7395}">
      <dsp:nvSpPr>
        <dsp:cNvPr id="0" name=""/>
        <dsp:cNvSpPr/>
      </dsp:nvSpPr>
      <dsp:spPr>
        <a:xfrm>
          <a:off x="1189932" y="1916161"/>
          <a:ext cx="4928098" cy="832511"/>
        </a:xfrm>
        <a:prstGeom prst="roundRect">
          <a:avLst>
            <a:gd name="adj" fmla="val 16670"/>
          </a:avLst>
        </a:prstGeom>
        <a:solidFill>
          <a:schemeClr val="accent5">
            <a:hueOff val="3067564"/>
            <a:satOff val="3176"/>
            <a:lumOff val="2843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</a:rPr>
            <a:t>Identify the Spring architecture</a:t>
          </a:r>
        </a:p>
      </dsp:txBody>
      <dsp:txXfrm>
        <a:off x="1230579" y="1956808"/>
        <a:ext cx="4846804" cy="751217"/>
      </dsp:txXfrm>
    </dsp:sp>
    <dsp:sp modelId="{395E16A3-AC65-4594-A486-43EC579C31ED}">
      <dsp:nvSpPr>
        <dsp:cNvPr id="0" name=""/>
        <dsp:cNvSpPr/>
      </dsp:nvSpPr>
      <dsp:spPr>
        <a:xfrm>
          <a:off x="307470" y="2848574"/>
          <a:ext cx="832511" cy="832511"/>
        </a:xfrm>
        <a:prstGeom prst="roundRect">
          <a:avLst>
            <a:gd name="adj" fmla="val 1667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88A98F-DC55-4C4F-A6F8-3486722D6271}">
      <dsp:nvSpPr>
        <dsp:cNvPr id="0" name=""/>
        <dsp:cNvSpPr/>
      </dsp:nvSpPr>
      <dsp:spPr>
        <a:xfrm>
          <a:off x="1189932" y="2848574"/>
          <a:ext cx="4928098" cy="832511"/>
        </a:xfrm>
        <a:prstGeom prst="roundRect">
          <a:avLst>
            <a:gd name="adj" fmla="val 16670"/>
          </a:avLst>
        </a:prstGeom>
        <a:solidFill>
          <a:schemeClr val="accent5">
            <a:hueOff val="6135127"/>
            <a:satOff val="6353"/>
            <a:lumOff val="5685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" pitchFamily="34" charset="0"/>
            </a:rPr>
            <a:t>Manage application objects</a:t>
          </a:r>
        </a:p>
      </dsp:txBody>
      <dsp:txXfrm>
        <a:off x="1230579" y="2889221"/>
        <a:ext cx="4846804" cy="751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AE6A1-A983-4108-8665-A4845372620D}" type="datetimeFigureOut">
              <a:rPr lang="en-US" smtClean="0"/>
              <a:pPr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66988-C80D-43EB-9236-EC4F2670C6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31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781550" y="2076450"/>
            <a:ext cx="4257675" cy="254865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>
            <a:lvl1pPr algn="r">
              <a:defRPr sz="3600" b="1" cap="none" spc="0">
                <a:ln w="0"/>
                <a:solidFill>
                  <a:schemeClr val="tx1"/>
                </a:solidFill>
                <a:effectLst/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Implementing Java Server Faces in Java EE Applications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pattFill prst="pct50">
          <a:fgClr>
            <a:srgbClr val="0070C0"/>
          </a:fgClr>
          <a:bgClr>
            <a:srgbClr val="00206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5854"/>
            <a:ext cx="9144000" cy="6949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46"/>
            <a:ext cx="9144000" cy="10332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563" y="1018913"/>
            <a:ext cx="8362951" cy="5581650"/>
          </a:xfrm>
        </p:spPr>
        <p:txBody>
          <a:bodyPr anchor="t"/>
          <a:lstStyle>
            <a:lvl1pPr marL="342900" indent="-342900"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Char char="u"/>
              <a:defRPr b="0">
                <a:solidFill>
                  <a:schemeClr val="tx1"/>
                </a:solidFill>
              </a:defRPr>
            </a:lvl1pPr>
            <a:lvl2pPr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defRPr/>
            </a:lvl2pPr>
            <a:lvl3pPr marL="731502" indent="-365751"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Font typeface="Wingdings" panose="05000000000000000000" pitchFamily="2" charset="2"/>
              <a:buChar char=""/>
              <a:defRPr/>
            </a:lvl3pPr>
            <a:lvl4pPr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defRPr/>
            </a:lvl4pPr>
            <a:lvl5pPr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2845"/>
            <a:ext cx="8187839" cy="80342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3600">
                <a:schemeClr val="tx1">
                  <a:lumMod val="85000"/>
                  <a:alpha val="90000"/>
                </a:schemeClr>
              </a:gs>
              <a:gs pos="100000">
                <a:schemeClr val="tx1">
                  <a:lumMod val="100000"/>
                  <a:alpha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9384" y="80398"/>
            <a:ext cx="8016391" cy="473452"/>
          </a:xfrm>
          <a:noFill/>
          <a:effectLst/>
        </p:spPr>
        <p:txBody>
          <a:bodyPr>
            <a:normAutofit/>
          </a:bodyPr>
          <a:lstStyle>
            <a:lvl1pPr>
              <a:defRPr sz="2200" b="1" cap="none" spc="0" baseline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Objectives</a:t>
            </a:r>
          </a:p>
        </p:txBody>
      </p:sp>
      <p:sp>
        <p:nvSpPr>
          <p:cNvPr id="9" name="Text Box 3"/>
          <p:cNvSpPr txBox="1">
            <a:spLocks noChangeArrowheads="1"/>
          </p:cNvSpPr>
          <p:nvPr userDrawn="1"/>
        </p:nvSpPr>
        <p:spPr bwMode="auto">
          <a:xfrm>
            <a:off x="7984690" y="6535736"/>
            <a:ext cx="1066800" cy="2746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tx1"/>
                </a:solidFill>
                <a:latin typeface="Calibri"/>
              </a:rPr>
              <a:t>Slide </a:t>
            </a:r>
            <a:fld id="{7F517535-8129-4A12-85A0-02B6B41FEE91}" type="slidenum">
              <a:rPr lang="en-US" sz="1200" b="1" smtClean="0">
                <a:solidFill>
                  <a:schemeClr val="tx1"/>
                </a:solidFill>
                <a:latin typeface="Calibri"/>
              </a:rPr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1" dirty="0">
              <a:solidFill>
                <a:schemeClr val="tx1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0B0F0"/>
          </a:fgClr>
          <a:bgClr>
            <a:srgbClr val="0070C0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4487335"/>
            <a:ext cx="64008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22517"/>
            <a:ext cx="6400800" cy="37785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2514" y="6468916"/>
            <a:ext cx="469106" cy="3918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None/>
        <a:defRPr sz="2000" b="0" kern="1200" cap="none">
          <a:solidFill>
            <a:srgbClr val="FFCC66"/>
          </a:solidFill>
          <a:effectLst/>
          <a:latin typeface="Calibri" panose="020F0502020204030204" pitchFamily="34" charset="0"/>
          <a:ea typeface="+mn-ea"/>
          <a:cs typeface="+mn-cs"/>
        </a:defRPr>
      </a:lvl1pPr>
      <a:lvl2pPr marL="0" indent="-365751" algn="l" defTabSz="457189" rtl="0" eaLnBrk="1" latinLnBrk="0" hangingPunct="1">
        <a:spcBef>
          <a:spcPct val="20000"/>
        </a:spcBef>
        <a:spcAft>
          <a:spcPts val="600"/>
        </a:spcAft>
        <a:buClr>
          <a:srgbClr val="FFFF00"/>
        </a:buClr>
        <a:buSzPct val="80000"/>
        <a:buFont typeface="Wingdings" panose="05000000000000000000" pitchFamily="2" charset="2"/>
        <a:buChar char="u"/>
        <a:defRPr sz="18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+mn-cs"/>
        </a:defRPr>
      </a:lvl2pPr>
      <a:lvl3pPr marL="731502" indent="-365751" algn="l" defTabSz="457189" rtl="0" eaLnBrk="1" latinLnBrk="0" hangingPunct="1">
        <a:spcBef>
          <a:spcPct val="20000"/>
        </a:spcBef>
        <a:spcAft>
          <a:spcPts val="600"/>
        </a:spcAft>
        <a:buClr>
          <a:srgbClr val="FFFF00"/>
        </a:buClr>
        <a:buSzPct val="80000"/>
        <a:buFont typeface="Wingdings" panose="05000000000000000000" pitchFamily="2" charset="2"/>
        <a:buChar char=""/>
        <a:defRPr sz="16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+mn-cs"/>
        </a:defRPr>
      </a:lvl3pPr>
      <a:lvl4pPr marL="1097253" indent="-365751" algn="l" defTabSz="457189" rtl="0" eaLnBrk="1" latinLnBrk="0" hangingPunct="1">
        <a:spcBef>
          <a:spcPct val="20000"/>
        </a:spcBef>
        <a:spcAft>
          <a:spcPts val="600"/>
        </a:spcAft>
        <a:buClr>
          <a:srgbClr val="FFFF00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+mn-cs"/>
        </a:defRPr>
      </a:lvl4pPr>
      <a:lvl5pPr marL="1463003" indent="-365751" algn="l" defTabSz="457189" rtl="0" eaLnBrk="1" latinLnBrk="0" hangingPunct="1">
        <a:spcBef>
          <a:spcPct val="20000"/>
        </a:spcBef>
        <a:spcAft>
          <a:spcPts val="600"/>
        </a:spcAft>
        <a:buClr>
          <a:srgbClr val="FFFF00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Calibri" panose="020F0502020204030204" pitchFamily="34" charset="0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Building Web Applications Using the Spring Framework</a:t>
            </a:r>
          </a:p>
        </p:txBody>
      </p:sp>
    </p:spTree>
    <p:extLst>
      <p:ext uri="{BB962C8B-B14F-4D97-AF65-F5344CB8AC3E}">
        <p14:creationId xmlns:p14="http://schemas.microsoft.com/office/powerpoint/2010/main" val="4652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ent-Up Arrow 59"/>
          <p:cNvSpPr/>
          <p:nvPr/>
        </p:nvSpPr>
        <p:spPr>
          <a:xfrm flipH="1" flipV="1">
            <a:off x="2010716" y="3457430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ent-Up Arrow 60"/>
          <p:cNvSpPr/>
          <p:nvPr/>
        </p:nvSpPr>
        <p:spPr>
          <a:xfrm flipH="1">
            <a:off x="2008441" y="2854654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ent-Up Arrow 58"/>
          <p:cNvSpPr/>
          <p:nvPr/>
        </p:nvSpPr>
        <p:spPr>
          <a:xfrm flipV="1">
            <a:off x="5283964" y="3455158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Bent-Up Arrow 57"/>
          <p:cNvSpPr/>
          <p:nvPr/>
        </p:nvSpPr>
        <p:spPr>
          <a:xfrm>
            <a:off x="5281689" y="2852382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DAO</a:t>
            </a:r>
          </a:p>
        </p:txBody>
      </p:sp>
      <p:sp>
        <p:nvSpPr>
          <p:cNvPr id="24" name="Oval 23"/>
          <p:cNvSpPr/>
          <p:nvPr/>
        </p:nvSpPr>
        <p:spPr>
          <a:xfrm>
            <a:off x="3944209" y="2988861"/>
            <a:ext cx="1378424" cy="13784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</a:rPr>
              <a:t>DAO</a:t>
            </a:r>
          </a:p>
        </p:txBody>
      </p:sp>
      <p:sp>
        <p:nvSpPr>
          <p:cNvPr id="26" name="Round Diagonal Corner Rectangle 25"/>
          <p:cNvSpPr/>
          <p:nvPr/>
        </p:nvSpPr>
        <p:spPr>
          <a:xfrm>
            <a:off x="655099" y="151490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Aims to standardize data access work through technologies, such as Hibernate, JDO, or JDBC.</a:t>
            </a:r>
          </a:p>
        </p:txBody>
      </p:sp>
      <p:sp>
        <p:nvSpPr>
          <p:cNvPr id="44" name="Round Diagonal Corner Rectangle 43"/>
          <p:cNvSpPr/>
          <p:nvPr/>
        </p:nvSpPr>
        <p:spPr>
          <a:xfrm>
            <a:off x="5475034" y="154447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Enables you to write simple database code without worrying about database related tasks.</a:t>
            </a:r>
          </a:p>
        </p:txBody>
      </p:sp>
      <p:sp>
        <p:nvSpPr>
          <p:cNvPr id="45" name="Round Diagonal Corner Rectangle 44"/>
          <p:cNvSpPr/>
          <p:nvPr/>
        </p:nvSpPr>
        <p:spPr>
          <a:xfrm>
            <a:off x="5490954" y="430359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Provides an exception hierarchy for managing database connections and handling exceptions.</a:t>
            </a:r>
          </a:p>
        </p:txBody>
      </p:sp>
      <p:sp>
        <p:nvSpPr>
          <p:cNvPr id="46" name="Round Diagonal Corner Rectangle 45"/>
          <p:cNvSpPr/>
          <p:nvPr/>
        </p:nvSpPr>
        <p:spPr>
          <a:xfrm>
            <a:off x="675570" y="431951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Requires you to use the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org.springframework.dao</a:t>
            </a:r>
            <a:r>
              <a:rPr lang="en-US" dirty="0">
                <a:latin typeface="Calibri" pitchFamily="34" charset="0"/>
              </a:rPr>
              <a:t> package within your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ent-Up Arrow 59"/>
          <p:cNvSpPr/>
          <p:nvPr/>
        </p:nvSpPr>
        <p:spPr>
          <a:xfrm flipH="1" flipV="1">
            <a:off x="2010716" y="3457430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ent-Up Arrow 60"/>
          <p:cNvSpPr/>
          <p:nvPr/>
        </p:nvSpPr>
        <p:spPr>
          <a:xfrm flipH="1">
            <a:off x="2008441" y="2854654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ent-Up Arrow 58"/>
          <p:cNvSpPr/>
          <p:nvPr/>
        </p:nvSpPr>
        <p:spPr>
          <a:xfrm flipV="1">
            <a:off x="5283964" y="3455158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Bent-Up Arrow 57"/>
          <p:cNvSpPr/>
          <p:nvPr/>
        </p:nvSpPr>
        <p:spPr>
          <a:xfrm>
            <a:off x="5281689" y="2852382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ORM</a:t>
            </a:r>
          </a:p>
        </p:txBody>
      </p:sp>
      <p:sp>
        <p:nvSpPr>
          <p:cNvPr id="24" name="Oval 23"/>
          <p:cNvSpPr/>
          <p:nvPr/>
        </p:nvSpPr>
        <p:spPr>
          <a:xfrm>
            <a:off x="3944209" y="2988861"/>
            <a:ext cx="1378424" cy="13784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</a:rPr>
              <a:t>ORM</a:t>
            </a:r>
          </a:p>
        </p:txBody>
      </p:sp>
      <p:sp>
        <p:nvSpPr>
          <p:cNvPr id="26" name="Round Diagonal Corner Rectangle 25"/>
          <p:cNvSpPr/>
          <p:nvPr/>
        </p:nvSpPr>
        <p:spPr>
          <a:xfrm>
            <a:off x="655099" y="151490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Enables developers to integrate the Spring framework with several other ORM tools.</a:t>
            </a:r>
          </a:p>
        </p:txBody>
      </p:sp>
      <p:sp>
        <p:nvSpPr>
          <p:cNvPr id="44" name="Round Diagonal Corner Rectangle 43"/>
          <p:cNvSpPr/>
          <p:nvPr/>
        </p:nvSpPr>
        <p:spPr>
          <a:xfrm>
            <a:off x="5475034" y="154447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Is built upon the DAO module to provide an easy way to build DAOs for the ORM tool.</a:t>
            </a:r>
          </a:p>
        </p:txBody>
      </p:sp>
      <p:sp>
        <p:nvSpPr>
          <p:cNvPr id="45" name="Round Diagonal Corner Rectangle 44"/>
          <p:cNvSpPr/>
          <p:nvPr/>
        </p:nvSpPr>
        <p:spPr>
          <a:xfrm>
            <a:off x="5490954" y="430359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Is supported by the declarative transaction management services of the Spring framework.</a:t>
            </a:r>
          </a:p>
        </p:txBody>
      </p:sp>
      <p:sp>
        <p:nvSpPr>
          <p:cNvPr id="46" name="Round Diagonal Corner Rectangle 45"/>
          <p:cNvSpPr/>
          <p:nvPr/>
        </p:nvSpPr>
        <p:spPr>
          <a:xfrm>
            <a:off x="675570" y="431951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Requires you to use the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org.springframework.orm</a:t>
            </a:r>
            <a:r>
              <a:rPr lang="en-US" dirty="0">
                <a:latin typeface="Calibri" pitchFamily="34" charset="0"/>
              </a:rPr>
              <a:t> package within your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ent-Up Arrow 59"/>
          <p:cNvSpPr/>
          <p:nvPr/>
        </p:nvSpPr>
        <p:spPr>
          <a:xfrm flipH="1" flipV="1">
            <a:off x="2010716" y="3457430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ent-Up Arrow 60"/>
          <p:cNvSpPr/>
          <p:nvPr/>
        </p:nvSpPr>
        <p:spPr>
          <a:xfrm flipH="1">
            <a:off x="2008441" y="2854654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ent-Up Arrow 58"/>
          <p:cNvSpPr/>
          <p:nvPr/>
        </p:nvSpPr>
        <p:spPr>
          <a:xfrm flipV="1">
            <a:off x="5283964" y="3455158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Bent-Up Arrow 57"/>
          <p:cNvSpPr/>
          <p:nvPr/>
        </p:nvSpPr>
        <p:spPr>
          <a:xfrm>
            <a:off x="5281689" y="2852382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AOP</a:t>
            </a:r>
          </a:p>
        </p:txBody>
      </p:sp>
      <p:sp>
        <p:nvSpPr>
          <p:cNvPr id="24" name="Oval 23"/>
          <p:cNvSpPr/>
          <p:nvPr/>
        </p:nvSpPr>
        <p:spPr>
          <a:xfrm>
            <a:off x="3944209" y="2988861"/>
            <a:ext cx="1378424" cy="13784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</a:rPr>
              <a:t>AOP</a:t>
            </a:r>
          </a:p>
        </p:txBody>
      </p:sp>
      <p:sp>
        <p:nvSpPr>
          <p:cNvPr id="26" name="Round Diagonal Corner Rectangle 25"/>
          <p:cNvSpPr/>
          <p:nvPr/>
        </p:nvSpPr>
        <p:spPr>
          <a:xfrm>
            <a:off x="655099" y="151490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Enables Spring to provide support for implementing aspects within your Web application. </a:t>
            </a:r>
          </a:p>
        </p:txBody>
      </p:sp>
      <p:sp>
        <p:nvSpPr>
          <p:cNvPr id="44" name="Round Diagonal Corner Rectangle 43"/>
          <p:cNvSpPr/>
          <p:nvPr/>
        </p:nvSpPr>
        <p:spPr>
          <a:xfrm>
            <a:off x="5475034" y="154447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Supports loose coupling of the application objects.</a:t>
            </a:r>
          </a:p>
        </p:txBody>
      </p:sp>
      <p:sp>
        <p:nvSpPr>
          <p:cNvPr id="45" name="Round Diagonal Corner Rectangle 44"/>
          <p:cNvSpPr/>
          <p:nvPr/>
        </p:nvSpPr>
        <p:spPr>
          <a:xfrm>
            <a:off x="5490954" y="430359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Enables you to separate the application logic from the system-level services called cross-cutting concerns.</a:t>
            </a:r>
          </a:p>
        </p:txBody>
      </p:sp>
      <p:sp>
        <p:nvSpPr>
          <p:cNvPr id="46" name="Round Diagonal Corner Rectangle 45"/>
          <p:cNvSpPr/>
          <p:nvPr/>
        </p:nvSpPr>
        <p:spPr>
          <a:xfrm>
            <a:off x="675570" y="431951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Requires you to use the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org.springframework.aop</a:t>
            </a:r>
            <a:r>
              <a:rPr lang="en-US" dirty="0">
                <a:latin typeface="Calibri" pitchFamily="34" charset="0"/>
              </a:rPr>
              <a:t> package within your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ent-Up Arrow 59"/>
          <p:cNvSpPr/>
          <p:nvPr/>
        </p:nvSpPr>
        <p:spPr>
          <a:xfrm flipH="1" flipV="1">
            <a:off x="2010716" y="3457430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ent-Up Arrow 60"/>
          <p:cNvSpPr/>
          <p:nvPr/>
        </p:nvSpPr>
        <p:spPr>
          <a:xfrm flipH="1">
            <a:off x="2008441" y="2854654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ent-Up Arrow 58"/>
          <p:cNvSpPr/>
          <p:nvPr/>
        </p:nvSpPr>
        <p:spPr>
          <a:xfrm flipV="1">
            <a:off x="5283964" y="3455158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Bent-Up Arrow 57"/>
          <p:cNvSpPr/>
          <p:nvPr/>
        </p:nvSpPr>
        <p:spPr>
          <a:xfrm>
            <a:off x="5281689" y="2852382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MVC</a:t>
            </a:r>
          </a:p>
        </p:txBody>
      </p:sp>
      <p:sp>
        <p:nvSpPr>
          <p:cNvPr id="24" name="Oval 23"/>
          <p:cNvSpPr/>
          <p:nvPr/>
        </p:nvSpPr>
        <p:spPr>
          <a:xfrm>
            <a:off x="3944209" y="2988861"/>
            <a:ext cx="1378424" cy="13784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</a:rPr>
              <a:t>MVC</a:t>
            </a:r>
          </a:p>
        </p:txBody>
      </p:sp>
      <p:sp>
        <p:nvSpPr>
          <p:cNvPr id="26" name="Round Diagonal Corner Rectangle 25"/>
          <p:cNvSpPr/>
          <p:nvPr/>
        </p:nvSpPr>
        <p:spPr>
          <a:xfrm>
            <a:off x="655099" y="151490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Provides a flexible Model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-View-Controller implementation for creating Web applications.</a:t>
            </a:r>
          </a:p>
        </p:txBody>
      </p:sp>
      <p:sp>
        <p:nvSpPr>
          <p:cNvPr id="44" name="Round Diagonal Corner Rectangle 43"/>
          <p:cNvSpPr/>
          <p:nvPr/>
        </p:nvSpPr>
        <p:spPr>
          <a:xfrm>
            <a:off x="5475034" y="154447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Enables you to separate the model and application logic from the view or the application UI.</a:t>
            </a:r>
          </a:p>
        </p:txBody>
      </p:sp>
      <p:sp>
        <p:nvSpPr>
          <p:cNvPr id="45" name="Round Diagonal Corner Rectangle 44"/>
          <p:cNvSpPr/>
          <p:nvPr/>
        </p:nvSpPr>
        <p:spPr>
          <a:xfrm>
            <a:off x="5490954" y="430359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Enables you to integrate several other MVC frameworks, such as Struts, and </a:t>
            </a:r>
            <a:r>
              <a:rPr lang="en-US" dirty="0" err="1">
                <a:latin typeface="Calibri" pitchFamily="34" charset="0"/>
              </a:rPr>
              <a:t>WebWorks</a:t>
            </a:r>
            <a:r>
              <a:rPr lang="en-US" dirty="0">
                <a:latin typeface="Calibri" pitchFamily="34" charset="0"/>
              </a:rPr>
              <a:t>.</a:t>
            </a:r>
          </a:p>
        </p:txBody>
      </p:sp>
      <p:sp>
        <p:nvSpPr>
          <p:cNvPr id="46" name="Round Diagonal Corner Rectangle 45"/>
          <p:cNvSpPr/>
          <p:nvPr/>
        </p:nvSpPr>
        <p:spPr>
          <a:xfrm>
            <a:off x="675570" y="431951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Requires you to use the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org.springframework.web</a:t>
            </a:r>
            <a:r>
              <a:rPr lang="en-US" dirty="0">
                <a:latin typeface="Calibri" pitchFamily="34" charset="0"/>
              </a:rPr>
              <a:t> package within your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ent-Up Arrow 59"/>
          <p:cNvSpPr/>
          <p:nvPr/>
        </p:nvSpPr>
        <p:spPr>
          <a:xfrm flipH="1" flipV="1">
            <a:off x="2010716" y="3457430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ent-Up Arrow 60"/>
          <p:cNvSpPr/>
          <p:nvPr/>
        </p:nvSpPr>
        <p:spPr>
          <a:xfrm flipH="1">
            <a:off x="2008441" y="2854654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ent-Up Arrow 58"/>
          <p:cNvSpPr/>
          <p:nvPr/>
        </p:nvSpPr>
        <p:spPr>
          <a:xfrm flipV="1">
            <a:off x="5283964" y="3455158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Bent-Up Arrow 57"/>
          <p:cNvSpPr/>
          <p:nvPr/>
        </p:nvSpPr>
        <p:spPr>
          <a:xfrm>
            <a:off x="5281689" y="2852382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Application Context</a:t>
            </a:r>
          </a:p>
        </p:txBody>
      </p:sp>
      <p:sp>
        <p:nvSpPr>
          <p:cNvPr id="24" name="Oval 23"/>
          <p:cNvSpPr/>
          <p:nvPr/>
        </p:nvSpPr>
        <p:spPr>
          <a:xfrm>
            <a:off x="3452884" y="2920621"/>
            <a:ext cx="2251880" cy="13784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</a:rPr>
              <a:t>Application Context</a:t>
            </a:r>
          </a:p>
        </p:txBody>
      </p:sp>
      <p:sp>
        <p:nvSpPr>
          <p:cNvPr id="26" name="Round Diagonal Corner Rectangle 25"/>
          <p:cNvSpPr/>
          <p:nvPr/>
        </p:nvSpPr>
        <p:spPr>
          <a:xfrm>
            <a:off x="655099" y="151490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Is built on top of the core module and provides you with the ability to obtain application resources.</a:t>
            </a:r>
          </a:p>
        </p:txBody>
      </p:sp>
      <p:sp>
        <p:nvSpPr>
          <p:cNvPr id="44" name="Round Diagonal Corner Rectangle 43"/>
          <p:cNvSpPr/>
          <p:nvPr/>
        </p:nvSpPr>
        <p:spPr>
          <a:xfrm>
            <a:off x="5475034" y="154447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Provides support for internationalization of messages, application lifecycle events, and validations.</a:t>
            </a:r>
          </a:p>
        </p:txBody>
      </p:sp>
      <p:sp>
        <p:nvSpPr>
          <p:cNvPr id="45" name="Round Diagonal Corner Rectangle 44"/>
          <p:cNvSpPr/>
          <p:nvPr/>
        </p:nvSpPr>
        <p:spPr>
          <a:xfrm>
            <a:off x="5490954" y="430359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Provides various enterprise level services, such as JNDI access, EJB integration, email, </a:t>
            </a:r>
            <a:r>
              <a:rPr lang="en-US" dirty="0" err="1">
                <a:latin typeface="Calibri" pitchFamily="34" charset="0"/>
              </a:rPr>
              <a:t>remoting</a:t>
            </a:r>
            <a:r>
              <a:rPr lang="en-US" dirty="0">
                <a:latin typeface="Calibri" pitchFamily="34" charset="0"/>
              </a:rPr>
              <a:t>, and scheduling.</a:t>
            </a:r>
          </a:p>
        </p:txBody>
      </p:sp>
      <p:sp>
        <p:nvSpPr>
          <p:cNvPr id="46" name="Round Diagonal Corner Rectangle 45"/>
          <p:cNvSpPr/>
          <p:nvPr/>
        </p:nvSpPr>
        <p:spPr>
          <a:xfrm>
            <a:off x="675570" y="431951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Requires you to use the </a:t>
            </a:r>
            <a:r>
              <a:rPr lang="en-US" sz="1600" dirty="0" err="1">
                <a:latin typeface="Courier New" panose="02070309020205020404" pitchFamily="49" charset="0"/>
                <a:cs typeface="Courier New" pitchFamily="49" charset="0"/>
              </a:rPr>
              <a:t>org.springframework</a:t>
            </a:r>
            <a:r>
              <a:rPr lang="en-US" sz="1600" dirty="0">
                <a:latin typeface="Courier New" panose="02070309020205020404" pitchFamily="49" charset="0"/>
                <a:cs typeface="Courier New" pitchFamily="49" charset="0"/>
              </a:rPr>
              <a:t>. context </a:t>
            </a:r>
            <a:r>
              <a:rPr lang="en-US" dirty="0">
                <a:latin typeface="Calibri" pitchFamily="34" charset="0"/>
              </a:rPr>
              <a:t>package within your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ent-Up Arrow 59"/>
          <p:cNvSpPr/>
          <p:nvPr/>
        </p:nvSpPr>
        <p:spPr>
          <a:xfrm flipH="1" flipV="1">
            <a:off x="2010716" y="3457430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ent-Up Arrow 60"/>
          <p:cNvSpPr/>
          <p:nvPr/>
        </p:nvSpPr>
        <p:spPr>
          <a:xfrm flipH="1">
            <a:off x="2008441" y="2854654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ent-Up Arrow 58"/>
          <p:cNvSpPr/>
          <p:nvPr/>
        </p:nvSpPr>
        <p:spPr>
          <a:xfrm flipV="1">
            <a:off x="5283964" y="3455158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Bent-Up Arrow 57"/>
          <p:cNvSpPr/>
          <p:nvPr/>
        </p:nvSpPr>
        <p:spPr>
          <a:xfrm>
            <a:off x="5281689" y="2852382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Web Context</a:t>
            </a:r>
          </a:p>
        </p:txBody>
      </p:sp>
      <p:sp>
        <p:nvSpPr>
          <p:cNvPr id="24" name="Oval 23"/>
          <p:cNvSpPr/>
          <p:nvPr/>
        </p:nvSpPr>
        <p:spPr>
          <a:xfrm>
            <a:off x="3452884" y="2920621"/>
            <a:ext cx="2251880" cy="13784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</a:rPr>
              <a:t>Web Context</a:t>
            </a:r>
          </a:p>
        </p:txBody>
      </p:sp>
      <p:sp>
        <p:nvSpPr>
          <p:cNvPr id="26" name="Round Diagonal Corner Rectangle 25"/>
          <p:cNvSpPr/>
          <p:nvPr/>
        </p:nvSpPr>
        <p:spPr>
          <a:xfrm>
            <a:off x="655099" y="1433946"/>
            <a:ext cx="3125337" cy="1377493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Is a part of its Web application development stack, which also includes the MVC module.</a:t>
            </a:r>
          </a:p>
        </p:txBody>
      </p:sp>
      <p:sp>
        <p:nvSpPr>
          <p:cNvPr id="44" name="Round Diagonal Corner Rectangle 43"/>
          <p:cNvSpPr/>
          <p:nvPr/>
        </p:nvSpPr>
        <p:spPr>
          <a:xfrm>
            <a:off x="5475034" y="1433946"/>
            <a:ext cx="3125337" cy="1407064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Is built on top of the application context module and provides the context for creating Web-based applications.</a:t>
            </a:r>
          </a:p>
        </p:txBody>
      </p:sp>
      <p:sp>
        <p:nvSpPr>
          <p:cNvPr id="45" name="Round Diagonal Corner Rectangle 44"/>
          <p:cNvSpPr/>
          <p:nvPr/>
        </p:nvSpPr>
        <p:spPr>
          <a:xfrm>
            <a:off x="5490954" y="430359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Supports integration of the Spring framework with various frameworks, such as Struts, </a:t>
            </a:r>
            <a:r>
              <a:rPr lang="en-US" dirty="0" err="1">
                <a:latin typeface="Calibri" pitchFamily="34" charset="0"/>
              </a:rPr>
              <a:t>WebWorks</a:t>
            </a:r>
            <a:r>
              <a:rPr lang="en-US" dirty="0">
                <a:latin typeface="Calibri" pitchFamily="34" charset="0"/>
              </a:rPr>
              <a:t>, and JSF.</a:t>
            </a:r>
          </a:p>
        </p:txBody>
      </p:sp>
      <p:sp>
        <p:nvSpPr>
          <p:cNvPr id="46" name="Round Diagonal Corner Rectangle 45"/>
          <p:cNvSpPr/>
          <p:nvPr/>
        </p:nvSpPr>
        <p:spPr>
          <a:xfrm>
            <a:off x="675570" y="4319514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Requires you to use the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org.springframework.web</a:t>
            </a:r>
            <a:r>
              <a:rPr lang="en-US" dirty="0">
                <a:latin typeface="Calibri" pitchFamily="34" charset="0"/>
              </a:rPr>
              <a:t> package within your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Minute</a:t>
            </a:r>
            <a:endParaRPr lang="en-US" altLang="en-US" dirty="0"/>
          </a:p>
        </p:txBody>
      </p:sp>
      <p:pic>
        <p:nvPicPr>
          <p:cNvPr id="12" name="Picture 4" descr="Teache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>
            <a:fillRect/>
          </a:stretch>
        </p:blipFill>
        <p:spPr bwMode="auto">
          <a:xfrm>
            <a:off x="762000" y="1219200"/>
            <a:ext cx="7535862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Callout 12"/>
          <p:cNvSpPr/>
          <p:nvPr/>
        </p:nvSpPr>
        <p:spPr>
          <a:xfrm flipH="1">
            <a:off x="1419367" y="1406856"/>
            <a:ext cx="4107976" cy="1882253"/>
          </a:xfrm>
          <a:prstGeom prst="wedgeEllipseCallout">
            <a:avLst>
              <a:gd name="adj1" fmla="val -63521"/>
              <a:gd name="adj2" fmla="val 32901"/>
            </a:avLst>
          </a:prstGeom>
          <a:gradFill flip="none" rotWithShape="1">
            <a:gsLst>
              <a:gs pos="0">
                <a:schemeClr val="accent6"/>
              </a:gs>
              <a:gs pos="23000">
                <a:schemeClr val="accent6"/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pitchFamily="34" charset="0"/>
              </a:rPr>
              <a:t>Which one of the following packages do you need to implement the MVC module in your Web application?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24082" y="3307911"/>
            <a:ext cx="3971500" cy="1077218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lt1"/>
                </a:solidFill>
                <a:latin typeface="Courier New" pitchFamily="49" charset="0"/>
                <a:cs typeface="Courier New" pitchFamily="49" charset="0"/>
              </a:rPr>
              <a:t>org.springframework.web</a:t>
            </a:r>
            <a:endParaRPr lang="en-US" sz="1600" dirty="0">
              <a:solidFill>
                <a:schemeClr val="lt1"/>
              </a:solidFill>
              <a:latin typeface="Courier New" pitchFamily="49" charset="0"/>
              <a:cs typeface="Courier New" pitchFamily="49" charset="0"/>
            </a:endParaRP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lt1"/>
                </a:solidFill>
                <a:latin typeface="Courier New" pitchFamily="49" charset="0"/>
                <a:cs typeface="Courier New" pitchFamily="49" charset="0"/>
              </a:rPr>
              <a:t>org.springframework.context</a:t>
            </a:r>
            <a:endParaRPr lang="en-US" sz="1600" dirty="0">
              <a:solidFill>
                <a:schemeClr val="lt1"/>
              </a:solidFill>
              <a:latin typeface="Courier New" pitchFamily="49" charset="0"/>
              <a:cs typeface="Courier New" pitchFamily="49" charset="0"/>
            </a:endParaRP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lt1"/>
                </a:solidFill>
                <a:latin typeface="Courier New" pitchFamily="49" charset="0"/>
                <a:cs typeface="Courier New" pitchFamily="49" charset="0"/>
              </a:rPr>
              <a:t>org.springframework.core</a:t>
            </a:r>
            <a:endParaRPr lang="en-US" sz="1600" dirty="0">
              <a:solidFill>
                <a:schemeClr val="lt1"/>
              </a:solidFill>
              <a:latin typeface="Courier New" pitchFamily="49" charset="0"/>
              <a:cs typeface="Courier New" pitchFamily="49" charset="0"/>
            </a:endParaRP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lt1"/>
                </a:solidFill>
                <a:latin typeface="Courier New" pitchFamily="49" charset="0"/>
                <a:cs typeface="Courier New" pitchFamily="49" charset="0"/>
              </a:rPr>
              <a:t>org.springframework.dao</a:t>
            </a:r>
            <a:endParaRPr lang="en-US" sz="1600" dirty="0">
              <a:solidFill>
                <a:schemeClr val="lt1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3047970" y="5477470"/>
            <a:ext cx="5086096" cy="914400"/>
            <a:chOff x="304788" y="5638800"/>
            <a:chExt cx="2675814" cy="914400"/>
          </a:xfrm>
        </p:grpSpPr>
        <p:grpSp>
          <p:nvGrpSpPr>
            <p:cNvPr id="3" name="Group 7"/>
            <p:cNvGrpSpPr/>
            <p:nvPr/>
          </p:nvGrpSpPr>
          <p:grpSpPr>
            <a:xfrm>
              <a:off x="304788" y="5638800"/>
              <a:ext cx="2668629" cy="914400"/>
              <a:chOff x="6019800" y="1143000"/>
              <a:chExt cx="627913" cy="533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6019800" y="1143000"/>
                <a:ext cx="287239" cy="5334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231944" y="1267359"/>
                <a:ext cx="415769" cy="38516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1261728" y="5955973"/>
              <a:ext cx="1718874" cy="338554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1"/>
                  </a:solidFill>
                  <a:latin typeface="Calibri" pitchFamily="34" charset="0"/>
                  <a:cs typeface="Courier New" panose="02070309020205020404" pitchFamily="49" charset="0"/>
                </a:rPr>
                <a:t>1. </a:t>
              </a:r>
              <a:r>
                <a:rPr lang="en-US" sz="1600" dirty="0" err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org.springframework.web</a:t>
              </a:r>
              <a:endParaRPr lang="en-US" sz="1600" dirty="0">
                <a:solidFill>
                  <a:schemeClr val="lt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8818" y="5963799"/>
              <a:ext cx="1287878" cy="338554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Answer: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en-US" dirty="0"/>
              <a:t>Task: Creating a Spring Application</a:t>
            </a:r>
            <a:endParaRPr lang="en-US" altLang="en-US" dirty="0"/>
          </a:p>
        </p:txBody>
      </p:sp>
      <p:sp>
        <p:nvSpPr>
          <p:cNvPr id="15" name="Oval Callout 14"/>
          <p:cNvSpPr/>
          <p:nvPr/>
        </p:nvSpPr>
        <p:spPr>
          <a:xfrm flipH="1">
            <a:off x="2057400" y="1828800"/>
            <a:ext cx="3352800" cy="1451266"/>
          </a:xfrm>
          <a:prstGeom prst="wedgeEllipseCallout">
            <a:avLst>
              <a:gd name="adj1" fmla="val 53806"/>
              <a:gd name="adj2" fmla="val 89575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1001">
            <a:schemeClr val="dk2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SzPts val="1800"/>
              <a:tabLst>
                <a:tab pos="404876" algn="l"/>
              </a:tabLst>
            </a:pPr>
            <a:r>
              <a:rPr lang="en-US" sz="1600" dirty="0">
                <a:latin typeface="Calibri" pitchFamily="34" charset="0"/>
              </a:rPr>
              <a:t>Let us see how to c</a:t>
            </a:r>
            <a:r>
              <a:rPr lang="it-IT" sz="1600" dirty="0">
                <a:latin typeface="Calibri" pitchFamily="34" charset="0"/>
              </a:rPr>
              <a:t>reate a Spring application.</a:t>
            </a:r>
            <a:endParaRPr lang="en-US" sz="1600" dirty="0">
              <a:latin typeface="Calibri" pitchFamily="34" charset="0"/>
            </a:endParaRPr>
          </a:p>
        </p:txBody>
      </p:sp>
      <p:pic>
        <p:nvPicPr>
          <p:cNvPr id="16" name="Picture 2" descr="C:\Users\manu.ashok\AppData\Local\Microsoft\Windows\Temporary Internet Files\Content.Outlook\KT3419XR\12948761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85" y="1371600"/>
            <a:ext cx="1407102" cy="140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 bwMode="auto">
          <a:xfrm>
            <a:off x="4724400" y="3810000"/>
            <a:ext cx="3286836" cy="692150"/>
          </a:xfrm>
          <a:prstGeom prst="roundRect">
            <a:avLst>
              <a:gd name="adj" fmla="val 10000"/>
            </a:avLst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i="1" dirty="0">
                <a:latin typeface="Calibri" pitchFamily="34" charset="0"/>
              </a:rPr>
              <a:t>Perform Task 1.1: Creating a Spring Application</a:t>
            </a:r>
          </a:p>
        </p:txBody>
      </p:sp>
      <p:pic>
        <p:nvPicPr>
          <p:cNvPr id="18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0" y="2494505"/>
            <a:ext cx="2897100" cy="43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Managing Application Objects</a:t>
            </a:r>
          </a:p>
        </p:txBody>
      </p:sp>
      <p:pic>
        <p:nvPicPr>
          <p:cNvPr id="16386" name="Picture 2" descr="E:\Images\Project Ekalavya\Fotolia_26656093_Subscription_XX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2756" y="1216426"/>
            <a:ext cx="2588241" cy="235126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Left Arrow 10"/>
          <p:cNvSpPr/>
          <p:nvPr/>
        </p:nvSpPr>
        <p:spPr>
          <a:xfrm>
            <a:off x="3234519" y="2129050"/>
            <a:ext cx="2047165" cy="627797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486400" y="1378425"/>
            <a:ext cx="3138985" cy="1842447"/>
          </a:xfrm>
          <a:prstGeom prst="round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Calibri" pitchFamily="34" charset="0"/>
              </a:rPr>
              <a:t>Spring container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93575" y="17059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alibri" pitchFamily="34" charset="0"/>
              </a:rPr>
              <a:t>Dependency injection</a:t>
            </a:r>
          </a:p>
        </p:txBody>
      </p:sp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2796951" y="3903259"/>
            <a:ext cx="3344542" cy="2276795"/>
            <a:chOff x="3045" y="7725"/>
            <a:chExt cx="4995" cy="3435"/>
          </a:xfrm>
        </p:grpSpPr>
        <p:sp>
          <p:nvSpPr>
            <p:cNvPr id="16388" name="Rectangle 4"/>
            <p:cNvSpPr>
              <a:spLocks noChangeArrowheads="1"/>
            </p:cNvSpPr>
            <p:nvPr/>
          </p:nvSpPr>
          <p:spPr bwMode="auto">
            <a:xfrm>
              <a:off x="3045" y="7725"/>
              <a:ext cx="4995" cy="3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6389" name="AutoShape 5"/>
            <p:cNvSpPr>
              <a:spLocks noChangeArrowheads="1"/>
            </p:cNvSpPr>
            <p:nvPr/>
          </p:nvSpPr>
          <p:spPr bwMode="auto">
            <a:xfrm>
              <a:off x="3480" y="9150"/>
              <a:ext cx="1035" cy="79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390" name="AutoShape 6"/>
            <p:cNvSpPr>
              <a:spLocks noChangeArrowheads="1"/>
            </p:cNvSpPr>
            <p:nvPr/>
          </p:nvSpPr>
          <p:spPr bwMode="auto">
            <a:xfrm>
              <a:off x="6240" y="8175"/>
              <a:ext cx="1425" cy="79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6391" name="AutoShape 7"/>
            <p:cNvSpPr>
              <a:spLocks noChangeArrowheads="1"/>
            </p:cNvSpPr>
            <p:nvPr/>
          </p:nvSpPr>
          <p:spPr bwMode="auto">
            <a:xfrm>
              <a:off x="6330" y="10005"/>
              <a:ext cx="1335" cy="79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17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bg1"/>
                  </a:solidFill>
                </a:ln>
              </a:endParaRPr>
            </a:p>
          </p:txBody>
        </p:sp>
        <p:cxnSp>
          <p:nvCxnSpPr>
            <p:cNvPr id="16392" name="AutoShape 8"/>
            <p:cNvCxnSpPr>
              <a:cxnSpLocks noChangeShapeType="1"/>
            </p:cNvCxnSpPr>
            <p:nvPr/>
          </p:nvCxnSpPr>
          <p:spPr bwMode="auto">
            <a:xfrm flipH="1">
              <a:off x="4515" y="8535"/>
              <a:ext cx="1725" cy="930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393" name="AutoShape 9"/>
            <p:cNvCxnSpPr>
              <a:cxnSpLocks noChangeShapeType="1"/>
            </p:cNvCxnSpPr>
            <p:nvPr/>
          </p:nvCxnSpPr>
          <p:spPr bwMode="auto">
            <a:xfrm flipH="1" flipV="1">
              <a:off x="4515" y="9630"/>
              <a:ext cx="1815" cy="780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3146817" y="4826646"/>
            <a:ext cx="627102" cy="29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Order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5019688" y="4173260"/>
            <a:ext cx="846587" cy="29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Customer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5063190" y="5384783"/>
            <a:ext cx="825684" cy="29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Product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3765941" y="5588870"/>
            <a:ext cx="1034718" cy="27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Injected into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3757104" y="4245092"/>
            <a:ext cx="1034718" cy="27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Arial" pitchFamily="34" charset="0"/>
              </a:rPr>
              <a:t>Injected into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99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7730" y="1451900"/>
            <a:ext cx="2314575" cy="1718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6045958" y="3275462"/>
            <a:ext cx="2275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itchFamily="34" charset="0"/>
              </a:rPr>
              <a:t>Spring container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Managing Application Objects (Contd.)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343702" y="2565782"/>
            <a:ext cx="2101755" cy="122829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Calibri" pitchFamily="34" charset="0"/>
              </a:rPr>
              <a:t>Spring container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386297" y="2334617"/>
            <a:ext cx="2148137" cy="1707618"/>
            <a:chOff x="1101837" y="2437389"/>
            <a:chExt cx="2148137" cy="170761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Hexagon 23"/>
            <p:cNvSpPr/>
            <p:nvPr/>
          </p:nvSpPr>
          <p:spPr>
            <a:xfrm rot="5400000">
              <a:off x="1322097" y="2217129"/>
              <a:ext cx="1707618" cy="21481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4765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loud 4"/>
            <p:cNvSpPr/>
            <p:nvPr/>
          </p:nvSpPr>
          <p:spPr>
            <a:xfrm>
              <a:off x="1565389" y="2873124"/>
              <a:ext cx="1221034" cy="9548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en-US" dirty="0">
                  <a:latin typeface="Calibri" pitchFamily="34" charset="0"/>
                </a:rPr>
                <a:t>Bean Factory</a:t>
              </a:r>
              <a:endParaRPr lang="en-IN" dirty="0">
                <a:latin typeface="Calibri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37240" y="2350540"/>
            <a:ext cx="2148137" cy="1707618"/>
            <a:chOff x="1101837" y="2437389"/>
            <a:chExt cx="2148137" cy="1707618"/>
          </a:xfrm>
          <a:solidFill>
            <a:srgbClr val="0070C0"/>
          </a:solidFill>
        </p:grpSpPr>
        <p:sp>
          <p:nvSpPr>
            <p:cNvPr id="28" name="Hexagon 27"/>
            <p:cNvSpPr/>
            <p:nvPr/>
          </p:nvSpPr>
          <p:spPr>
            <a:xfrm rot="5400000">
              <a:off x="1322097" y="2217129"/>
              <a:ext cx="1707618" cy="2148137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24765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loud 4"/>
            <p:cNvSpPr/>
            <p:nvPr/>
          </p:nvSpPr>
          <p:spPr>
            <a:xfrm>
              <a:off x="1565389" y="2873124"/>
              <a:ext cx="1221034" cy="954888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en-US" dirty="0">
                  <a:latin typeface="Calibri" pitchFamily="34" charset="0"/>
                </a:rPr>
                <a:t>Application Context</a:t>
              </a:r>
              <a:endParaRPr lang="en-IN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/>
          <p:nvPr/>
        </p:nvGrpSpPr>
        <p:grpSpPr>
          <a:xfrm>
            <a:off x="411072" y="710048"/>
            <a:ext cx="7894732" cy="1447800"/>
            <a:chOff x="561097" y="164599"/>
            <a:chExt cx="2230488" cy="11430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rgbClr val="0066C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06" t="54023" r="11661" b="30971"/>
            <a:stretch/>
          </p:blipFill>
          <p:spPr>
            <a:xfrm>
              <a:off x="561097" y="164599"/>
              <a:ext cx="2230488" cy="11430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844162" y="486249"/>
              <a:ext cx="1816682" cy="267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ts val="480"/>
                </a:spcBef>
                <a:buSzPts val="2000"/>
              </a:pPr>
              <a:endParaRPr lang="en-US" sz="1600" dirty="0"/>
            </a:p>
          </p:txBody>
        </p:sp>
      </p:grpSp>
      <p:grpSp>
        <p:nvGrpSpPr>
          <p:cNvPr id="4" name="Group 39"/>
          <p:cNvGrpSpPr/>
          <p:nvPr/>
        </p:nvGrpSpPr>
        <p:grpSpPr>
          <a:xfrm>
            <a:off x="424920" y="4272588"/>
            <a:ext cx="7894732" cy="1447800"/>
            <a:chOff x="561096" y="172802"/>
            <a:chExt cx="2230488" cy="114300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06" t="54023" r="11661" b="30971"/>
            <a:stretch/>
          </p:blipFill>
          <p:spPr>
            <a:xfrm>
              <a:off x="561096" y="172802"/>
              <a:ext cx="2230488" cy="1143000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819261" y="423883"/>
              <a:ext cx="1816682" cy="267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endParaRPr lang="en-US" altLang="en-US" sz="1600" dirty="0"/>
            </a:p>
          </p:txBody>
        </p:sp>
      </p:grpSp>
      <p:grpSp>
        <p:nvGrpSpPr>
          <p:cNvPr id="5" name="Group 30"/>
          <p:cNvGrpSpPr/>
          <p:nvPr/>
        </p:nvGrpSpPr>
        <p:grpSpPr>
          <a:xfrm>
            <a:off x="428385" y="3091114"/>
            <a:ext cx="7894732" cy="1447800"/>
            <a:chOff x="561096" y="172802"/>
            <a:chExt cx="2230488" cy="1143000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rgbClr val="0066C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06" t="54023" r="11661" b="30971"/>
            <a:stretch/>
          </p:blipFill>
          <p:spPr>
            <a:xfrm>
              <a:off x="561096" y="172802"/>
              <a:ext cx="2230488" cy="114300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819265" y="512342"/>
              <a:ext cx="1816682" cy="267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</a:pPr>
              <a:endParaRPr lang="en-US" altLang="en-US" sz="1600" dirty="0"/>
            </a:p>
          </p:txBody>
        </p:sp>
      </p:grpSp>
      <p:grpSp>
        <p:nvGrpSpPr>
          <p:cNvPr id="6" name="Group 26"/>
          <p:cNvGrpSpPr/>
          <p:nvPr/>
        </p:nvGrpSpPr>
        <p:grpSpPr>
          <a:xfrm>
            <a:off x="407603" y="1904039"/>
            <a:ext cx="7894732" cy="1447802"/>
            <a:chOff x="561096" y="199391"/>
            <a:chExt cx="2230488" cy="114300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06" t="54023" r="11661" b="30971"/>
            <a:stretch/>
          </p:blipFill>
          <p:spPr>
            <a:xfrm>
              <a:off x="561096" y="199391"/>
              <a:ext cx="2230488" cy="114300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759383" y="497214"/>
              <a:ext cx="1933266" cy="267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ts val="480"/>
                </a:spcBef>
                <a:spcAft>
                  <a:spcPts val="0"/>
                </a:spcAft>
                <a:buSzPts val="2000"/>
              </a:pPr>
              <a:endParaRPr lang="en-US" sz="16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13" name="Oval 12"/>
          <p:cNvSpPr/>
          <p:nvPr/>
        </p:nvSpPr>
        <p:spPr>
          <a:xfrm>
            <a:off x="7613073" y="2892135"/>
            <a:ext cx="537664" cy="51063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/>
          <p:cNvSpPr/>
          <p:nvPr/>
        </p:nvSpPr>
        <p:spPr>
          <a:xfrm>
            <a:off x="7981851" y="2489467"/>
            <a:ext cx="419374" cy="419827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837144"/>
              <a:satOff val="5044"/>
              <a:lumOff val="404"/>
              <a:alphaOff val="0"/>
            </a:schemeClr>
          </a:fillRef>
          <a:effectRef idx="2">
            <a:schemeClr val="accent4">
              <a:hueOff val="-837144"/>
              <a:satOff val="5044"/>
              <a:lumOff val="404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/>
          <p:cNvSpPr/>
          <p:nvPr/>
        </p:nvSpPr>
        <p:spPr>
          <a:xfrm>
            <a:off x="8191538" y="2152591"/>
            <a:ext cx="304085" cy="30389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279048"/>
              <a:satOff val="1681"/>
              <a:lumOff val="135"/>
              <a:alphaOff val="0"/>
            </a:schemeClr>
          </a:fillRef>
          <a:effectRef idx="2">
            <a:schemeClr val="accent4">
              <a:hueOff val="-279048"/>
              <a:satOff val="1681"/>
              <a:lumOff val="135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8346619" y="1936341"/>
            <a:ext cx="181499" cy="19976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62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4464770"/>
              <a:satOff val="26899"/>
              <a:lumOff val="2156"/>
              <a:alphaOff val="0"/>
            </a:schemeClr>
          </a:fillRef>
          <a:effectRef idx="2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8382399" y="5951432"/>
            <a:ext cx="304085" cy="30389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1395241"/>
              <a:satOff val="8406"/>
              <a:lumOff val="674"/>
              <a:alphaOff val="0"/>
            </a:schemeClr>
          </a:fillRef>
          <a:effectRef idx="2">
            <a:schemeClr val="accent4">
              <a:hueOff val="-1395241"/>
              <a:satOff val="8406"/>
              <a:lumOff val="674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Oval 21"/>
          <p:cNvSpPr/>
          <p:nvPr/>
        </p:nvSpPr>
        <p:spPr>
          <a:xfrm>
            <a:off x="7689276" y="5378180"/>
            <a:ext cx="758279" cy="75861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2232385"/>
              <a:satOff val="13449"/>
              <a:lumOff val="1078"/>
              <a:alphaOff val="0"/>
            </a:schemeClr>
          </a:fillRef>
          <a:effectRef idx="2">
            <a:schemeClr val="accent4">
              <a:hueOff val="-2232385"/>
              <a:satOff val="13449"/>
              <a:lumOff val="1078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7384476" y="5341380"/>
            <a:ext cx="304085" cy="30389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3069529"/>
              <a:satOff val="18493"/>
              <a:lumOff val="1482"/>
              <a:alphaOff val="0"/>
            </a:schemeClr>
          </a:fillRef>
          <a:effectRef idx="2">
            <a:schemeClr val="accent4">
              <a:hueOff val="-3069529"/>
              <a:satOff val="18493"/>
              <a:lumOff val="1482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Oval 42"/>
          <p:cNvSpPr/>
          <p:nvPr/>
        </p:nvSpPr>
        <p:spPr>
          <a:xfrm>
            <a:off x="308271" y="3151064"/>
            <a:ext cx="758279" cy="758615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2232385"/>
              <a:satOff val="13449"/>
              <a:lumOff val="1078"/>
              <a:alphaOff val="0"/>
            </a:schemeClr>
          </a:fillRef>
          <a:effectRef idx="2">
            <a:schemeClr val="accent4">
              <a:hueOff val="-2232385"/>
              <a:satOff val="13449"/>
              <a:lumOff val="1078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Oval 43"/>
          <p:cNvSpPr/>
          <p:nvPr/>
        </p:nvSpPr>
        <p:spPr>
          <a:xfrm>
            <a:off x="86596" y="2670460"/>
            <a:ext cx="537664" cy="51063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Oval 44"/>
          <p:cNvSpPr/>
          <p:nvPr/>
        </p:nvSpPr>
        <p:spPr>
          <a:xfrm>
            <a:off x="145516" y="2304991"/>
            <a:ext cx="304085" cy="30389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279048"/>
              <a:satOff val="1681"/>
              <a:lumOff val="135"/>
              <a:alphaOff val="0"/>
            </a:schemeClr>
          </a:fillRef>
          <a:effectRef idx="2">
            <a:schemeClr val="accent4">
              <a:hueOff val="-279048"/>
              <a:satOff val="1681"/>
              <a:lumOff val="135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Oval 45"/>
          <p:cNvSpPr/>
          <p:nvPr/>
        </p:nvSpPr>
        <p:spPr>
          <a:xfrm>
            <a:off x="383721" y="2088741"/>
            <a:ext cx="181499" cy="19976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62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4464770"/>
              <a:satOff val="26899"/>
              <a:lumOff val="2156"/>
              <a:alphaOff val="0"/>
            </a:schemeClr>
          </a:fillRef>
          <a:effectRef idx="2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Oval 46"/>
          <p:cNvSpPr/>
          <p:nvPr/>
        </p:nvSpPr>
        <p:spPr>
          <a:xfrm>
            <a:off x="429497" y="5476007"/>
            <a:ext cx="537664" cy="51063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Oval 47"/>
          <p:cNvSpPr/>
          <p:nvPr/>
        </p:nvSpPr>
        <p:spPr>
          <a:xfrm>
            <a:off x="216569" y="5873689"/>
            <a:ext cx="315082" cy="31542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837144"/>
              <a:satOff val="5044"/>
              <a:lumOff val="404"/>
              <a:alphaOff val="0"/>
            </a:schemeClr>
          </a:fillRef>
          <a:effectRef idx="2">
            <a:schemeClr val="accent4">
              <a:hueOff val="-837144"/>
              <a:satOff val="5044"/>
              <a:lumOff val="404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Oval 48"/>
          <p:cNvSpPr/>
          <p:nvPr/>
        </p:nvSpPr>
        <p:spPr>
          <a:xfrm>
            <a:off x="51216" y="6120412"/>
            <a:ext cx="181499" cy="19976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62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-4464770"/>
              <a:satOff val="26899"/>
              <a:lumOff val="2156"/>
              <a:alphaOff val="0"/>
            </a:schemeClr>
          </a:fillRef>
          <a:effectRef idx="2">
            <a:schemeClr val="accent4">
              <a:hueOff val="-4464770"/>
              <a:satOff val="26899"/>
              <a:lumOff val="2156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468212" y="1061873"/>
            <a:ext cx="6483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When the requirement of a Web application is changed, the business logic needs to be changed. </a:t>
            </a:r>
          </a:p>
        </p:txBody>
      </p:sp>
      <p:sp>
        <p:nvSpPr>
          <p:cNvPr id="9" name="Rectangle 8"/>
          <p:cNvSpPr/>
          <p:nvPr/>
        </p:nvSpPr>
        <p:spPr>
          <a:xfrm>
            <a:off x="1513913" y="2294784"/>
            <a:ext cx="63291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The change in business logic affects the other components of the Web application as they are dependent on each other.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513912" y="3323074"/>
            <a:ext cx="63291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Therefore, to make the Web applications easily updatable, the components of the Web applications must be made loosely coupled.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13911" y="4648580"/>
            <a:ext cx="63291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Spring framework enables the developers to create Web applications whose components are loosely coupled.</a:t>
            </a:r>
          </a:p>
        </p:txBody>
      </p:sp>
    </p:spTree>
    <p:extLst>
      <p:ext uri="{BB962C8B-B14F-4D97-AF65-F5344CB8AC3E}">
        <p14:creationId xmlns:p14="http://schemas.microsoft.com/office/powerpoint/2010/main" val="1174110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Introducing Bean Factory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828800" y="1050875"/>
            <a:ext cx="2470245" cy="1583141"/>
            <a:chOff x="1828800" y="1187355"/>
            <a:chExt cx="2470245" cy="1583141"/>
          </a:xfrm>
        </p:grpSpPr>
        <p:sp>
          <p:nvSpPr>
            <p:cNvPr id="11" name="Rounded Rectangle 10"/>
            <p:cNvSpPr/>
            <p:nvPr/>
          </p:nvSpPr>
          <p:spPr>
            <a:xfrm>
              <a:off x="1828800" y="1187355"/>
              <a:ext cx="2470245" cy="158314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 dirty="0">
                <a:latin typeface="Calibri" pitchFamily="34" charset="0"/>
              </a:endParaRPr>
            </a:p>
          </p:txBody>
        </p:sp>
        <p:pic>
          <p:nvPicPr>
            <p:cNvPr id="12" name="Picture 1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25425" y="1206235"/>
              <a:ext cx="2082551" cy="1546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1965289" y="2579414"/>
            <a:ext cx="2275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libri" pitchFamily="34" charset="0"/>
              </a:rPr>
              <a:t>Spring container</a:t>
            </a:r>
          </a:p>
        </p:txBody>
      </p:sp>
      <p:sp>
        <p:nvSpPr>
          <p:cNvPr id="14" name="Left Arrow 13"/>
          <p:cNvSpPr/>
          <p:nvPr/>
        </p:nvSpPr>
        <p:spPr>
          <a:xfrm>
            <a:off x="4107976" y="1514895"/>
            <a:ext cx="1037242" cy="382137"/>
          </a:xfrm>
          <a:prstGeom prst="leftArrow">
            <a:avLst>
              <a:gd name="adj1" fmla="val 50000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215730" y="1462578"/>
            <a:ext cx="99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itchFamily="34" charset="0"/>
              </a:rPr>
              <a:t>Beans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4840" y="3122529"/>
            <a:ext cx="8789160" cy="309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The objects created by the bean factory are fully configured, ready to use, and aware of their relationships with the other application objects. </a:t>
            </a: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endParaRPr lang="en-US" sz="1600" b="1" i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anose="02050604050505020204" pitchFamily="18" charset="0"/>
              <a:cs typeface="Aparajita" panose="020B0604020202020204" pitchFamily="34" charset="0"/>
            </a:endParaRP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The bean factory is involved in managing the life cycle of objects that have been created. </a:t>
            </a: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endParaRPr lang="en-US" sz="1600" b="1" i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anose="02050604050505020204" pitchFamily="18" charset="0"/>
              <a:cs typeface="Aparajita" panose="020B0604020202020204" pitchFamily="34" charset="0"/>
            </a:endParaRP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A bean factory is represented by the </a:t>
            </a:r>
            <a:r>
              <a:rPr lang="en-US" sz="1600" b="1" i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org.springframework.beans.factory.BeanFactory</a:t>
            </a:r>
            <a:r>
              <a:rPr lang="en-US" sz="1600" b="1" i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 interface.</a:t>
            </a: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endParaRPr lang="en-US" sz="1600" b="1" i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anose="02050604050505020204" pitchFamily="18" charset="0"/>
              <a:cs typeface="Aparajita" panose="020B0604020202020204" pitchFamily="34" charset="0"/>
            </a:endParaRP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The most commonly used bean factory is the XML bean factory represented by the </a:t>
            </a:r>
            <a:r>
              <a:rPr lang="en-US" sz="1600" b="1" i="1" dirty="0" err="1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org.springframework.beans.factory.xml.XmlBeanFactory</a:t>
            </a:r>
            <a:r>
              <a:rPr lang="en-US" sz="1600" b="1" i="1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 class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Introducing Bean Factory (Contd.)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78424" y="1160057"/>
            <a:ext cx="2347415" cy="14466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Calibri" pitchFamily="34" charset="0"/>
              </a:rPr>
              <a:t>XML Bean Factory</a:t>
            </a:r>
          </a:p>
        </p:txBody>
      </p:sp>
      <p:pic>
        <p:nvPicPr>
          <p:cNvPr id="17410" name="Picture 2" descr="C:\Users\vikash.suman\Desktop\NIIT\Sachin\JSF Slides\Created Slides\Images\text-xml-ic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5582" y="990268"/>
            <a:ext cx="1511490" cy="151149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5158854" y="2445217"/>
            <a:ext cx="251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Bean configuration file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3848669" y="1596788"/>
            <a:ext cx="1828800" cy="614149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 bwMode="auto">
          <a:xfrm>
            <a:off x="873457" y="3521123"/>
            <a:ext cx="7792871" cy="2702256"/>
          </a:xfrm>
          <a:custGeom>
            <a:avLst/>
            <a:gdLst>
              <a:gd name="connsiteX0" fmla="*/ 0 w 659636"/>
              <a:gd name="connsiteY0" fmla="*/ 65964 h 810000"/>
              <a:gd name="connsiteX1" fmla="*/ 65964 w 659636"/>
              <a:gd name="connsiteY1" fmla="*/ 0 h 810000"/>
              <a:gd name="connsiteX2" fmla="*/ 593672 w 659636"/>
              <a:gd name="connsiteY2" fmla="*/ 0 h 810000"/>
              <a:gd name="connsiteX3" fmla="*/ 659636 w 659636"/>
              <a:gd name="connsiteY3" fmla="*/ 65964 h 810000"/>
              <a:gd name="connsiteX4" fmla="*/ 659636 w 659636"/>
              <a:gd name="connsiteY4" fmla="*/ 744036 h 810000"/>
              <a:gd name="connsiteX5" fmla="*/ 593672 w 659636"/>
              <a:gd name="connsiteY5" fmla="*/ 810000 h 810000"/>
              <a:gd name="connsiteX6" fmla="*/ 65964 w 659636"/>
              <a:gd name="connsiteY6" fmla="*/ 810000 h 810000"/>
              <a:gd name="connsiteX7" fmla="*/ 0 w 659636"/>
              <a:gd name="connsiteY7" fmla="*/ 744036 h 810000"/>
              <a:gd name="connsiteX8" fmla="*/ 0 w 659636"/>
              <a:gd name="connsiteY8" fmla="*/ 65964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636" h="810000">
                <a:moveTo>
                  <a:pt x="0" y="65964"/>
                </a:moveTo>
                <a:cubicBezTo>
                  <a:pt x="0" y="29533"/>
                  <a:pt x="29533" y="0"/>
                  <a:pt x="65964" y="0"/>
                </a:cubicBezTo>
                <a:lnTo>
                  <a:pt x="593672" y="0"/>
                </a:lnTo>
                <a:cubicBezTo>
                  <a:pt x="630103" y="0"/>
                  <a:pt x="659636" y="29533"/>
                  <a:pt x="659636" y="65964"/>
                </a:cubicBezTo>
                <a:lnTo>
                  <a:pt x="659636" y="744036"/>
                </a:lnTo>
                <a:cubicBezTo>
                  <a:pt x="659636" y="780467"/>
                  <a:pt x="630103" y="810000"/>
                  <a:pt x="593672" y="810000"/>
                </a:cubicBezTo>
                <a:lnTo>
                  <a:pt x="65964" y="810000"/>
                </a:lnTo>
                <a:cubicBezTo>
                  <a:pt x="29533" y="810000"/>
                  <a:pt x="0" y="780467"/>
                  <a:pt x="0" y="744036"/>
                </a:cubicBezTo>
                <a:lnTo>
                  <a:pt x="0" y="65964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1992" tIns="61992" rIns="61992" bIns="61992" spcCol="1270"/>
          <a:lstStyle/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&lt;?xml version="1.0" encoding="UTF-8"?&gt;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&lt;beans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xmlns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="http://www.springframework.org/schema/beans"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xmlns:xsi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="http://www.w3.org/2001/XMLSchema-instance"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xsi:schemaLocation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="http://www.springframework.org/schema/beans http://www.springframework.org/schema/beans/spring-beans-3.0.xsd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"&gt;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  ...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&lt;/beans&gt;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32693" y="3106822"/>
            <a:ext cx="392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Syntax of a bean configuration file:</a:t>
            </a:r>
            <a:endParaRPr lang="en-US" sz="160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Introducing Bean Factory (Contd.)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7419" y="1020774"/>
            <a:ext cx="8789160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In a bean configuration file, each bean is defined by using the 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&lt;bean&gt;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 tag within the 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&lt;beans&gt;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 tag. </a:t>
            </a: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endParaRPr lang="en-US" sz="1600" b="1" i="1" dirty="0">
              <a:ln w="1905"/>
              <a:solidFill>
                <a:srgbClr val="FFFF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anose="02050604050505020204" pitchFamily="18" charset="0"/>
              <a:cs typeface="Aparajita" panose="020B0604020202020204" pitchFamily="34" charset="0"/>
            </a:endParaRP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A bean definition contains the basic information about a bean that a container must know, such as the process for creating a bean, details about the bean life cycle, and the various dependencies for that bean.</a:t>
            </a:r>
          </a:p>
        </p:txBody>
      </p:sp>
      <p:sp>
        <p:nvSpPr>
          <p:cNvPr id="12" name="Teardrop 11"/>
          <p:cNvSpPr/>
          <p:nvPr/>
        </p:nvSpPr>
        <p:spPr>
          <a:xfrm>
            <a:off x="685183" y="3912361"/>
            <a:ext cx="1716831" cy="874595"/>
          </a:xfrm>
          <a:prstGeom prst="teardrop">
            <a:avLst/>
          </a:prstGeom>
          <a:gradFill flip="none" rotWithShape="0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latin typeface="Courier New" pitchFamily="49" charset="0"/>
                <a:cs typeface="Courier New" pitchFamily="49" charset="0"/>
              </a:rPr>
              <a:t>id</a:t>
            </a:r>
          </a:p>
        </p:txBody>
      </p:sp>
      <p:sp>
        <p:nvSpPr>
          <p:cNvPr id="13" name="Freeform 12"/>
          <p:cNvSpPr/>
          <p:nvPr/>
        </p:nvSpPr>
        <p:spPr bwMode="auto">
          <a:xfrm>
            <a:off x="717662" y="4734584"/>
            <a:ext cx="1793534" cy="1279538"/>
          </a:xfrm>
          <a:custGeom>
            <a:avLst/>
            <a:gdLst>
              <a:gd name="connsiteX0" fmla="*/ 0 w 659636"/>
              <a:gd name="connsiteY0" fmla="*/ 65964 h 810000"/>
              <a:gd name="connsiteX1" fmla="*/ 65964 w 659636"/>
              <a:gd name="connsiteY1" fmla="*/ 0 h 810000"/>
              <a:gd name="connsiteX2" fmla="*/ 593672 w 659636"/>
              <a:gd name="connsiteY2" fmla="*/ 0 h 810000"/>
              <a:gd name="connsiteX3" fmla="*/ 659636 w 659636"/>
              <a:gd name="connsiteY3" fmla="*/ 65964 h 810000"/>
              <a:gd name="connsiteX4" fmla="*/ 659636 w 659636"/>
              <a:gd name="connsiteY4" fmla="*/ 744036 h 810000"/>
              <a:gd name="connsiteX5" fmla="*/ 593672 w 659636"/>
              <a:gd name="connsiteY5" fmla="*/ 810000 h 810000"/>
              <a:gd name="connsiteX6" fmla="*/ 65964 w 659636"/>
              <a:gd name="connsiteY6" fmla="*/ 810000 h 810000"/>
              <a:gd name="connsiteX7" fmla="*/ 0 w 659636"/>
              <a:gd name="connsiteY7" fmla="*/ 744036 h 810000"/>
              <a:gd name="connsiteX8" fmla="*/ 0 w 659636"/>
              <a:gd name="connsiteY8" fmla="*/ 65964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636" h="810000">
                <a:moveTo>
                  <a:pt x="0" y="65964"/>
                </a:moveTo>
                <a:cubicBezTo>
                  <a:pt x="0" y="29533"/>
                  <a:pt x="29533" y="0"/>
                  <a:pt x="65964" y="0"/>
                </a:cubicBezTo>
                <a:lnTo>
                  <a:pt x="593672" y="0"/>
                </a:lnTo>
                <a:cubicBezTo>
                  <a:pt x="630103" y="0"/>
                  <a:pt x="659636" y="29533"/>
                  <a:pt x="659636" y="65964"/>
                </a:cubicBezTo>
                <a:lnTo>
                  <a:pt x="659636" y="744036"/>
                </a:lnTo>
                <a:cubicBezTo>
                  <a:pt x="659636" y="780467"/>
                  <a:pt x="630103" y="810000"/>
                  <a:pt x="593672" y="810000"/>
                </a:cubicBezTo>
                <a:lnTo>
                  <a:pt x="65964" y="810000"/>
                </a:lnTo>
                <a:cubicBezTo>
                  <a:pt x="29533" y="810000"/>
                  <a:pt x="0" y="780467"/>
                  <a:pt x="0" y="744036"/>
                </a:cubicBezTo>
                <a:lnTo>
                  <a:pt x="0" y="6596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2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5">
              <a:hueOff val="-5960326"/>
              <a:satOff val="23887"/>
              <a:lumOff val="517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61992" tIns="61992" rIns="61992" bIns="61992" spcCol="1270"/>
          <a:lstStyle/>
          <a:p>
            <a:pPr marL="0" lvl="2" algn="ctr">
              <a:spcBef>
                <a:spcPts val="480"/>
              </a:spcBef>
              <a:buSzPct val="100000"/>
              <a:tabLst>
                <a:tab pos="404813" algn="l"/>
              </a:tabLst>
            </a:pPr>
            <a:r>
              <a:rPr lang="en-US" sz="1600" dirty="0">
                <a:solidFill>
                  <a:schemeClr val="lt1"/>
                </a:solidFill>
                <a:latin typeface="Calibri" pitchFamily="34" charset="0"/>
              </a:rPr>
              <a:t>Used to uniquely identify a bean in the Spring container.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2531659" y="2797790"/>
            <a:ext cx="4080681" cy="559559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Attributes of the </a:t>
            </a:r>
            <a:r>
              <a:rPr lang="en-US">
                <a:latin typeface="Courier New" pitchFamily="49" charset="0"/>
                <a:cs typeface="Courier New" pitchFamily="49" charset="0"/>
              </a:rPr>
              <a:t>&lt;bean&gt;</a:t>
            </a:r>
            <a:r>
              <a:rPr lang="en-US">
                <a:latin typeface="Calibri" pitchFamily="34" charset="0"/>
              </a:rPr>
              <a:t> </a:t>
            </a:r>
            <a:r>
              <a:rPr lang="en-US" dirty="0">
                <a:latin typeface="Calibri" pitchFamily="34" charset="0"/>
              </a:rPr>
              <a:t>tag </a:t>
            </a:r>
          </a:p>
        </p:txBody>
      </p:sp>
      <p:sp>
        <p:nvSpPr>
          <p:cNvPr id="15" name="Teardrop 14"/>
          <p:cNvSpPr/>
          <p:nvPr/>
        </p:nvSpPr>
        <p:spPr>
          <a:xfrm>
            <a:off x="2802902" y="3939657"/>
            <a:ext cx="1659926" cy="863219"/>
          </a:xfrm>
          <a:prstGeom prst="teardrop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latin typeface="Courier New" pitchFamily="49" charset="0"/>
                <a:cs typeface="Courier New" pitchFamily="49" charset="0"/>
              </a:rPr>
              <a:t>name</a:t>
            </a:r>
          </a:p>
        </p:txBody>
      </p:sp>
      <p:sp>
        <p:nvSpPr>
          <p:cNvPr id="16" name="Freeform 15"/>
          <p:cNvSpPr/>
          <p:nvPr/>
        </p:nvSpPr>
        <p:spPr bwMode="auto">
          <a:xfrm>
            <a:off x="2671606" y="4736855"/>
            <a:ext cx="1845811" cy="1277266"/>
          </a:xfrm>
          <a:custGeom>
            <a:avLst/>
            <a:gdLst>
              <a:gd name="connsiteX0" fmla="*/ 0 w 659636"/>
              <a:gd name="connsiteY0" fmla="*/ 65964 h 810000"/>
              <a:gd name="connsiteX1" fmla="*/ 65964 w 659636"/>
              <a:gd name="connsiteY1" fmla="*/ 0 h 810000"/>
              <a:gd name="connsiteX2" fmla="*/ 593672 w 659636"/>
              <a:gd name="connsiteY2" fmla="*/ 0 h 810000"/>
              <a:gd name="connsiteX3" fmla="*/ 659636 w 659636"/>
              <a:gd name="connsiteY3" fmla="*/ 65964 h 810000"/>
              <a:gd name="connsiteX4" fmla="*/ 659636 w 659636"/>
              <a:gd name="connsiteY4" fmla="*/ 744036 h 810000"/>
              <a:gd name="connsiteX5" fmla="*/ 593672 w 659636"/>
              <a:gd name="connsiteY5" fmla="*/ 810000 h 810000"/>
              <a:gd name="connsiteX6" fmla="*/ 65964 w 659636"/>
              <a:gd name="connsiteY6" fmla="*/ 810000 h 810000"/>
              <a:gd name="connsiteX7" fmla="*/ 0 w 659636"/>
              <a:gd name="connsiteY7" fmla="*/ 744036 h 810000"/>
              <a:gd name="connsiteX8" fmla="*/ 0 w 659636"/>
              <a:gd name="connsiteY8" fmla="*/ 65964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636" h="810000">
                <a:moveTo>
                  <a:pt x="0" y="65964"/>
                </a:moveTo>
                <a:cubicBezTo>
                  <a:pt x="0" y="29533"/>
                  <a:pt x="29533" y="0"/>
                  <a:pt x="65964" y="0"/>
                </a:cubicBezTo>
                <a:lnTo>
                  <a:pt x="593672" y="0"/>
                </a:lnTo>
                <a:cubicBezTo>
                  <a:pt x="630103" y="0"/>
                  <a:pt x="659636" y="29533"/>
                  <a:pt x="659636" y="65964"/>
                </a:cubicBezTo>
                <a:lnTo>
                  <a:pt x="659636" y="744036"/>
                </a:lnTo>
                <a:cubicBezTo>
                  <a:pt x="659636" y="780467"/>
                  <a:pt x="630103" y="810000"/>
                  <a:pt x="593672" y="810000"/>
                </a:cubicBezTo>
                <a:lnTo>
                  <a:pt x="65964" y="810000"/>
                </a:lnTo>
                <a:cubicBezTo>
                  <a:pt x="29533" y="810000"/>
                  <a:pt x="0" y="780467"/>
                  <a:pt x="0" y="744036"/>
                </a:cubicBezTo>
                <a:lnTo>
                  <a:pt x="0" y="6596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2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5">
              <a:hueOff val="-5960326"/>
              <a:satOff val="23887"/>
              <a:lumOff val="517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61992" tIns="61992" rIns="61992" bIns="61992" spcCol="1270"/>
          <a:lstStyle/>
          <a:p>
            <a:pPr marL="0" lvl="2" algn="ctr">
              <a:spcBef>
                <a:spcPts val="480"/>
              </a:spcBef>
              <a:buSzPct val="100000"/>
              <a:tabLst>
                <a:tab pos="404813" algn="l"/>
              </a:tabLst>
            </a:pPr>
            <a:r>
              <a:rPr lang="en-US" sz="1600" dirty="0">
                <a:solidFill>
                  <a:schemeClr val="lt1"/>
                </a:solidFill>
                <a:latin typeface="Calibri" pitchFamily="34" charset="0"/>
              </a:rPr>
              <a:t>Used to specify an alias name for the bean.</a:t>
            </a:r>
          </a:p>
        </p:txBody>
      </p:sp>
      <p:sp>
        <p:nvSpPr>
          <p:cNvPr id="17" name="Teardrop 16"/>
          <p:cNvSpPr/>
          <p:nvPr/>
        </p:nvSpPr>
        <p:spPr>
          <a:xfrm>
            <a:off x="6872251" y="3885067"/>
            <a:ext cx="1603009" cy="879139"/>
          </a:xfrm>
          <a:prstGeom prst="teardrop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latin typeface="Courier New" pitchFamily="49" charset="0"/>
                <a:cs typeface="Courier New" pitchFamily="49" charset="0"/>
              </a:rPr>
              <a:t>scope</a:t>
            </a:r>
          </a:p>
        </p:txBody>
      </p:sp>
      <p:sp>
        <p:nvSpPr>
          <p:cNvPr id="19" name="Freeform 18"/>
          <p:cNvSpPr/>
          <p:nvPr/>
        </p:nvSpPr>
        <p:spPr bwMode="auto">
          <a:xfrm>
            <a:off x="6768252" y="4725480"/>
            <a:ext cx="1966315" cy="1274994"/>
          </a:xfrm>
          <a:custGeom>
            <a:avLst/>
            <a:gdLst>
              <a:gd name="connsiteX0" fmla="*/ 0 w 659636"/>
              <a:gd name="connsiteY0" fmla="*/ 65964 h 810000"/>
              <a:gd name="connsiteX1" fmla="*/ 65964 w 659636"/>
              <a:gd name="connsiteY1" fmla="*/ 0 h 810000"/>
              <a:gd name="connsiteX2" fmla="*/ 593672 w 659636"/>
              <a:gd name="connsiteY2" fmla="*/ 0 h 810000"/>
              <a:gd name="connsiteX3" fmla="*/ 659636 w 659636"/>
              <a:gd name="connsiteY3" fmla="*/ 65964 h 810000"/>
              <a:gd name="connsiteX4" fmla="*/ 659636 w 659636"/>
              <a:gd name="connsiteY4" fmla="*/ 744036 h 810000"/>
              <a:gd name="connsiteX5" fmla="*/ 593672 w 659636"/>
              <a:gd name="connsiteY5" fmla="*/ 810000 h 810000"/>
              <a:gd name="connsiteX6" fmla="*/ 65964 w 659636"/>
              <a:gd name="connsiteY6" fmla="*/ 810000 h 810000"/>
              <a:gd name="connsiteX7" fmla="*/ 0 w 659636"/>
              <a:gd name="connsiteY7" fmla="*/ 744036 h 810000"/>
              <a:gd name="connsiteX8" fmla="*/ 0 w 659636"/>
              <a:gd name="connsiteY8" fmla="*/ 65964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636" h="810000">
                <a:moveTo>
                  <a:pt x="0" y="65964"/>
                </a:moveTo>
                <a:cubicBezTo>
                  <a:pt x="0" y="29533"/>
                  <a:pt x="29533" y="0"/>
                  <a:pt x="65964" y="0"/>
                </a:cubicBezTo>
                <a:lnTo>
                  <a:pt x="593672" y="0"/>
                </a:lnTo>
                <a:cubicBezTo>
                  <a:pt x="630103" y="0"/>
                  <a:pt x="659636" y="29533"/>
                  <a:pt x="659636" y="65964"/>
                </a:cubicBezTo>
                <a:lnTo>
                  <a:pt x="659636" y="744036"/>
                </a:lnTo>
                <a:cubicBezTo>
                  <a:pt x="659636" y="780467"/>
                  <a:pt x="630103" y="810000"/>
                  <a:pt x="593672" y="810000"/>
                </a:cubicBezTo>
                <a:lnTo>
                  <a:pt x="65964" y="810000"/>
                </a:lnTo>
                <a:cubicBezTo>
                  <a:pt x="29533" y="810000"/>
                  <a:pt x="0" y="780467"/>
                  <a:pt x="0" y="744036"/>
                </a:cubicBezTo>
                <a:lnTo>
                  <a:pt x="0" y="6596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2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5">
              <a:hueOff val="-5960326"/>
              <a:satOff val="23887"/>
              <a:lumOff val="517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61992" tIns="61992" rIns="61992" bIns="61992" spcCol="1270"/>
          <a:lstStyle/>
          <a:p>
            <a:pPr marL="0" lvl="2" algn="ctr">
              <a:spcBef>
                <a:spcPts val="480"/>
              </a:spcBef>
              <a:buSzPct val="100000"/>
              <a:tabLst>
                <a:tab pos="404813" algn="l"/>
              </a:tabLst>
            </a:pPr>
            <a:r>
              <a:rPr lang="en-US" sz="1600" dirty="0">
                <a:solidFill>
                  <a:schemeClr val="lt1"/>
                </a:solidFill>
                <a:latin typeface="Calibri" pitchFamily="34" charset="0"/>
              </a:rPr>
              <a:t>Used to define the scope of the bean being defined.</a:t>
            </a:r>
          </a:p>
        </p:txBody>
      </p:sp>
      <p:sp>
        <p:nvSpPr>
          <p:cNvPr id="20" name="Teardrop 19"/>
          <p:cNvSpPr/>
          <p:nvPr/>
        </p:nvSpPr>
        <p:spPr>
          <a:xfrm>
            <a:off x="4824495" y="3901027"/>
            <a:ext cx="1685497" cy="874595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latin typeface="Courier New" pitchFamily="49" charset="0"/>
                <a:cs typeface="Courier New" pitchFamily="49" charset="0"/>
              </a:rPr>
              <a:t>class</a:t>
            </a:r>
          </a:p>
        </p:txBody>
      </p:sp>
      <p:sp>
        <p:nvSpPr>
          <p:cNvPr id="24" name="Freeform 23"/>
          <p:cNvSpPr/>
          <p:nvPr/>
        </p:nvSpPr>
        <p:spPr bwMode="auto">
          <a:xfrm>
            <a:off x="4707397" y="4739129"/>
            <a:ext cx="1845811" cy="1277266"/>
          </a:xfrm>
          <a:custGeom>
            <a:avLst/>
            <a:gdLst>
              <a:gd name="connsiteX0" fmla="*/ 0 w 659636"/>
              <a:gd name="connsiteY0" fmla="*/ 65964 h 810000"/>
              <a:gd name="connsiteX1" fmla="*/ 65964 w 659636"/>
              <a:gd name="connsiteY1" fmla="*/ 0 h 810000"/>
              <a:gd name="connsiteX2" fmla="*/ 593672 w 659636"/>
              <a:gd name="connsiteY2" fmla="*/ 0 h 810000"/>
              <a:gd name="connsiteX3" fmla="*/ 659636 w 659636"/>
              <a:gd name="connsiteY3" fmla="*/ 65964 h 810000"/>
              <a:gd name="connsiteX4" fmla="*/ 659636 w 659636"/>
              <a:gd name="connsiteY4" fmla="*/ 744036 h 810000"/>
              <a:gd name="connsiteX5" fmla="*/ 593672 w 659636"/>
              <a:gd name="connsiteY5" fmla="*/ 810000 h 810000"/>
              <a:gd name="connsiteX6" fmla="*/ 65964 w 659636"/>
              <a:gd name="connsiteY6" fmla="*/ 810000 h 810000"/>
              <a:gd name="connsiteX7" fmla="*/ 0 w 659636"/>
              <a:gd name="connsiteY7" fmla="*/ 744036 h 810000"/>
              <a:gd name="connsiteX8" fmla="*/ 0 w 659636"/>
              <a:gd name="connsiteY8" fmla="*/ 65964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636" h="810000">
                <a:moveTo>
                  <a:pt x="0" y="65964"/>
                </a:moveTo>
                <a:cubicBezTo>
                  <a:pt x="0" y="29533"/>
                  <a:pt x="29533" y="0"/>
                  <a:pt x="65964" y="0"/>
                </a:cubicBezTo>
                <a:lnTo>
                  <a:pt x="593672" y="0"/>
                </a:lnTo>
                <a:cubicBezTo>
                  <a:pt x="630103" y="0"/>
                  <a:pt x="659636" y="29533"/>
                  <a:pt x="659636" y="65964"/>
                </a:cubicBezTo>
                <a:lnTo>
                  <a:pt x="659636" y="744036"/>
                </a:lnTo>
                <a:cubicBezTo>
                  <a:pt x="659636" y="780467"/>
                  <a:pt x="630103" y="810000"/>
                  <a:pt x="593672" y="810000"/>
                </a:cubicBezTo>
                <a:lnTo>
                  <a:pt x="65964" y="810000"/>
                </a:lnTo>
                <a:cubicBezTo>
                  <a:pt x="29533" y="810000"/>
                  <a:pt x="0" y="780467"/>
                  <a:pt x="0" y="744036"/>
                </a:cubicBezTo>
                <a:lnTo>
                  <a:pt x="0" y="65964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62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5">
              <a:hueOff val="-5960326"/>
              <a:satOff val="23887"/>
              <a:lumOff val="517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61992" tIns="61992" rIns="61992" bIns="61992" spcCol="1270"/>
          <a:lstStyle/>
          <a:p>
            <a:pPr marL="0" lvl="2" algn="ctr">
              <a:spcBef>
                <a:spcPts val="480"/>
              </a:spcBef>
              <a:buSzPct val="100000"/>
              <a:tabLst>
                <a:tab pos="404813" algn="l"/>
              </a:tabLst>
            </a:pPr>
            <a:r>
              <a:rPr lang="en-US" sz="1600" dirty="0">
                <a:solidFill>
                  <a:schemeClr val="lt1"/>
                </a:solidFill>
                <a:latin typeface="Calibri" pitchFamily="34" charset="0"/>
              </a:rPr>
              <a:t>Used to specify the fully-qualified (package name + class name) name of the bean class.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Introducing Bean Factory (Contd.)</a:t>
            </a:r>
          </a:p>
        </p:txBody>
      </p:sp>
      <p:sp>
        <p:nvSpPr>
          <p:cNvPr id="26" name="Freeform 25"/>
          <p:cNvSpPr/>
          <p:nvPr/>
        </p:nvSpPr>
        <p:spPr bwMode="auto">
          <a:xfrm>
            <a:off x="791572" y="2265545"/>
            <a:ext cx="7792871" cy="2565780"/>
          </a:xfrm>
          <a:custGeom>
            <a:avLst/>
            <a:gdLst>
              <a:gd name="connsiteX0" fmla="*/ 0 w 659636"/>
              <a:gd name="connsiteY0" fmla="*/ 65964 h 810000"/>
              <a:gd name="connsiteX1" fmla="*/ 65964 w 659636"/>
              <a:gd name="connsiteY1" fmla="*/ 0 h 810000"/>
              <a:gd name="connsiteX2" fmla="*/ 593672 w 659636"/>
              <a:gd name="connsiteY2" fmla="*/ 0 h 810000"/>
              <a:gd name="connsiteX3" fmla="*/ 659636 w 659636"/>
              <a:gd name="connsiteY3" fmla="*/ 65964 h 810000"/>
              <a:gd name="connsiteX4" fmla="*/ 659636 w 659636"/>
              <a:gd name="connsiteY4" fmla="*/ 744036 h 810000"/>
              <a:gd name="connsiteX5" fmla="*/ 593672 w 659636"/>
              <a:gd name="connsiteY5" fmla="*/ 810000 h 810000"/>
              <a:gd name="connsiteX6" fmla="*/ 65964 w 659636"/>
              <a:gd name="connsiteY6" fmla="*/ 810000 h 810000"/>
              <a:gd name="connsiteX7" fmla="*/ 0 w 659636"/>
              <a:gd name="connsiteY7" fmla="*/ 744036 h 810000"/>
              <a:gd name="connsiteX8" fmla="*/ 0 w 659636"/>
              <a:gd name="connsiteY8" fmla="*/ 65964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636" h="810000">
                <a:moveTo>
                  <a:pt x="0" y="65964"/>
                </a:moveTo>
                <a:cubicBezTo>
                  <a:pt x="0" y="29533"/>
                  <a:pt x="29533" y="0"/>
                  <a:pt x="65964" y="0"/>
                </a:cubicBezTo>
                <a:lnTo>
                  <a:pt x="593672" y="0"/>
                </a:lnTo>
                <a:cubicBezTo>
                  <a:pt x="630103" y="0"/>
                  <a:pt x="659636" y="29533"/>
                  <a:pt x="659636" y="65964"/>
                </a:cubicBezTo>
                <a:lnTo>
                  <a:pt x="659636" y="744036"/>
                </a:lnTo>
                <a:cubicBezTo>
                  <a:pt x="659636" y="780467"/>
                  <a:pt x="630103" y="810000"/>
                  <a:pt x="593672" y="810000"/>
                </a:cubicBezTo>
                <a:lnTo>
                  <a:pt x="65964" y="810000"/>
                </a:lnTo>
                <a:cubicBezTo>
                  <a:pt x="29533" y="810000"/>
                  <a:pt x="0" y="780467"/>
                  <a:pt x="0" y="744036"/>
                </a:cubicBezTo>
                <a:lnTo>
                  <a:pt x="0" y="65964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1992" tIns="61992" rIns="61992" bIns="61992" spcCol="1270"/>
          <a:lstStyle/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&lt;?xml version="1.0" encoding="UTF-8"?&gt;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&lt;beans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xmlns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="http://www.springframework.org/schema/beans"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xmlns:xsi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="http://www.w3.org/2001/XMLSchema-instance"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     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xsi:schemaLocation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="http://www.springframework.org/schema/beans http://www.springframework.org/schema/beans/spring-beans-3.0.xsd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"&gt; 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&lt;bean id=“order” class=“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com.techtails.Order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"/&gt;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&lt;/beans&gt;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9738" y="1919483"/>
            <a:ext cx="392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Example: Bean declaration</a:t>
            </a:r>
            <a:endParaRPr lang="en-US" sz="160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Introducing Bean Factory (Contd.)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7419" y="1020774"/>
            <a:ext cx="8789160" cy="25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To instantiate a bean factory in your Web application, you first need to load the bean configuration file. </a:t>
            </a: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endParaRPr lang="en-US" sz="1600" b="1" i="1" dirty="0">
              <a:ln w="1905"/>
              <a:solidFill>
                <a:srgbClr val="FFFF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anose="02050604050505020204" pitchFamily="18" charset="0"/>
              <a:cs typeface="Aparajita" panose="020B0604020202020204" pitchFamily="34" charset="0"/>
            </a:endParaRP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This can be done by using the 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Resource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 object, defined by the </a:t>
            </a:r>
            <a:r>
              <a:rPr lang="en-US" sz="1600" b="1" i="1" dirty="0" err="1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org.springframework.core.io.Resource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 interface.</a:t>
            </a: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endParaRPr lang="en-US" sz="1600" b="1" i="1" dirty="0">
              <a:ln w="1905"/>
              <a:solidFill>
                <a:srgbClr val="FFFF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anose="02050604050505020204" pitchFamily="18" charset="0"/>
              <a:cs typeface="Aparajita" panose="020B0604020202020204" pitchFamily="34" charset="0"/>
            </a:endParaRP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Depending upon the place from where the bean configuration file is to be loaded, the Spring framework provides several implementations of the 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Resource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 interface.</a:t>
            </a:r>
          </a:p>
        </p:txBody>
      </p:sp>
      <p:sp>
        <p:nvSpPr>
          <p:cNvPr id="7" name="Teardrop 6"/>
          <p:cNvSpPr/>
          <p:nvPr/>
        </p:nvSpPr>
        <p:spPr>
          <a:xfrm>
            <a:off x="1749726" y="4226265"/>
            <a:ext cx="2497255" cy="874595"/>
          </a:xfrm>
          <a:prstGeom prst="teardrop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latin typeface="Courier New" pitchFamily="49" charset="0"/>
                <a:cs typeface="Courier New" pitchFamily="49" charset="0"/>
              </a:rPr>
              <a:t>Singleton</a:t>
            </a:r>
          </a:p>
        </p:txBody>
      </p:sp>
      <p:sp>
        <p:nvSpPr>
          <p:cNvPr id="8" name="Freeform 7"/>
          <p:cNvSpPr/>
          <p:nvPr/>
        </p:nvSpPr>
        <p:spPr bwMode="auto">
          <a:xfrm>
            <a:off x="1782206" y="5021191"/>
            <a:ext cx="2271179" cy="1543381"/>
          </a:xfrm>
          <a:custGeom>
            <a:avLst/>
            <a:gdLst>
              <a:gd name="connsiteX0" fmla="*/ 0 w 659636"/>
              <a:gd name="connsiteY0" fmla="*/ 65964 h 810000"/>
              <a:gd name="connsiteX1" fmla="*/ 65964 w 659636"/>
              <a:gd name="connsiteY1" fmla="*/ 0 h 810000"/>
              <a:gd name="connsiteX2" fmla="*/ 593672 w 659636"/>
              <a:gd name="connsiteY2" fmla="*/ 0 h 810000"/>
              <a:gd name="connsiteX3" fmla="*/ 659636 w 659636"/>
              <a:gd name="connsiteY3" fmla="*/ 65964 h 810000"/>
              <a:gd name="connsiteX4" fmla="*/ 659636 w 659636"/>
              <a:gd name="connsiteY4" fmla="*/ 744036 h 810000"/>
              <a:gd name="connsiteX5" fmla="*/ 593672 w 659636"/>
              <a:gd name="connsiteY5" fmla="*/ 810000 h 810000"/>
              <a:gd name="connsiteX6" fmla="*/ 65964 w 659636"/>
              <a:gd name="connsiteY6" fmla="*/ 810000 h 810000"/>
              <a:gd name="connsiteX7" fmla="*/ 0 w 659636"/>
              <a:gd name="connsiteY7" fmla="*/ 744036 h 810000"/>
              <a:gd name="connsiteX8" fmla="*/ 0 w 659636"/>
              <a:gd name="connsiteY8" fmla="*/ 65964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636" h="810000">
                <a:moveTo>
                  <a:pt x="0" y="65964"/>
                </a:moveTo>
                <a:cubicBezTo>
                  <a:pt x="0" y="29533"/>
                  <a:pt x="29533" y="0"/>
                  <a:pt x="65964" y="0"/>
                </a:cubicBezTo>
                <a:lnTo>
                  <a:pt x="593672" y="0"/>
                </a:lnTo>
                <a:cubicBezTo>
                  <a:pt x="630103" y="0"/>
                  <a:pt x="659636" y="29533"/>
                  <a:pt x="659636" y="65964"/>
                </a:cubicBezTo>
                <a:lnTo>
                  <a:pt x="659636" y="744036"/>
                </a:lnTo>
                <a:cubicBezTo>
                  <a:pt x="659636" y="780467"/>
                  <a:pt x="630103" y="810000"/>
                  <a:pt x="593672" y="810000"/>
                </a:cubicBezTo>
                <a:lnTo>
                  <a:pt x="65964" y="810000"/>
                </a:lnTo>
                <a:cubicBezTo>
                  <a:pt x="29533" y="810000"/>
                  <a:pt x="0" y="780467"/>
                  <a:pt x="0" y="744036"/>
                </a:cubicBezTo>
                <a:lnTo>
                  <a:pt x="0" y="65964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61992" tIns="61992" rIns="61992" bIns="61992" spcCol="1270"/>
          <a:lstStyle/>
          <a:p>
            <a:pPr marL="0" lvl="2" algn="ctr">
              <a:spcBef>
                <a:spcPts val="480"/>
              </a:spcBef>
              <a:buSzPct val="100000"/>
              <a:tabLst>
                <a:tab pos="404813" algn="l"/>
              </a:tabLst>
            </a:pPr>
            <a:r>
              <a:rPr lang="en-US" sz="1600" dirty="0">
                <a:solidFill>
                  <a:schemeClr val="lt1"/>
                </a:solidFill>
                <a:latin typeface="Calibri" pitchFamily="34" charset="0"/>
              </a:rPr>
              <a:t>Provides a shared instance of the bean with a particular name and places it in the factory.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2613544" y="3480181"/>
            <a:ext cx="4080681" cy="559559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Bean scopes</a:t>
            </a:r>
          </a:p>
        </p:txBody>
      </p:sp>
      <p:sp>
        <p:nvSpPr>
          <p:cNvPr id="11" name="Teardrop 10"/>
          <p:cNvSpPr/>
          <p:nvPr/>
        </p:nvSpPr>
        <p:spPr>
          <a:xfrm>
            <a:off x="4918340" y="4226265"/>
            <a:ext cx="2614621" cy="863219"/>
          </a:xfrm>
          <a:prstGeom prst="teardrop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latin typeface="Courier New" pitchFamily="49" charset="0"/>
                <a:cs typeface="Courier New" pitchFamily="49" charset="0"/>
              </a:rPr>
              <a:t>Prototype</a:t>
            </a:r>
          </a:p>
        </p:txBody>
      </p:sp>
      <p:sp>
        <p:nvSpPr>
          <p:cNvPr id="12" name="Freeform 11"/>
          <p:cNvSpPr/>
          <p:nvPr/>
        </p:nvSpPr>
        <p:spPr bwMode="auto">
          <a:xfrm>
            <a:off x="4827990" y="5023462"/>
            <a:ext cx="2500858" cy="1513815"/>
          </a:xfrm>
          <a:custGeom>
            <a:avLst/>
            <a:gdLst>
              <a:gd name="connsiteX0" fmla="*/ 0 w 659636"/>
              <a:gd name="connsiteY0" fmla="*/ 65964 h 810000"/>
              <a:gd name="connsiteX1" fmla="*/ 65964 w 659636"/>
              <a:gd name="connsiteY1" fmla="*/ 0 h 810000"/>
              <a:gd name="connsiteX2" fmla="*/ 593672 w 659636"/>
              <a:gd name="connsiteY2" fmla="*/ 0 h 810000"/>
              <a:gd name="connsiteX3" fmla="*/ 659636 w 659636"/>
              <a:gd name="connsiteY3" fmla="*/ 65964 h 810000"/>
              <a:gd name="connsiteX4" fmla="*/ 659636 w 659636"/>
              <a:gd name="connsiteY4" fmla="*/ 744036 h 810000"/>
              <a:gd name="connsiteX5" fmla="*/ 593672 w 659636"/>
              <a:gd name="connsiteY5" fmla="*/ 810000 h 810000"/>
              <a:gd name="connsiteX6" fmla="*/ 65964 w 659636"/>
              <a:gd name="connsiteY6" fmla="*/ 810000 h 810000"/>
              <a:gd name="connsiteX7" fmla="*/ 0 w 659636"/>
              <a:gd name="connsiteY7" fmla="*/ 744036 h 810000"/>
              <a:gd name="connsiteX8" fmla="*/ 0 w 659636"/>
              <a:gd name="connsiteY8" fmla="*/ 65964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636" h="810000">
                <a:moveTo>
                  <a:pt x="0" y="65964"/>
                </a:moveTo>
                <a:cubicBezTo>
                  <a:pt x="0" y="29533"/>
                  <a:pt x="29533" y="0"/>
                  <a:pt x="65964" y="0"/>
                </a:cubicBezTo>
                <a:lnTo>
                  <a:pt x="593672" y="0"/>
                </a:lnTo>
                <a:cubicBezTo>
                  <a:pt x="630103" y="0"/>
                  <a:pt x="659636" y="29533"/>
                  <a:pt x="659636" y="65964"/>
                </a:cubicBezTo>
                <a:lnTo>
                  <a:pt x="659636" y="744036"/>
                </a:lnTo>
                <a:cubicBezTo>
                  <a:pt x="659636" y="780467"/>
                  <a:pt x="630103" y="810000"/>
                  <a:pt x="593672" y="810000"/>
                </a:cubicBezTo>
                <a:lnTo>
                  <a:pt x="65964" y="810000"/>
                </a:lnTo>
                <a:cubicBezTo>
                  <a:pt x="29533" y="810000"/>
                  <a:pt x="0" y="780467"/>
                  <a:pt x="0" y="744036"/>
                </a:cubicBezTo>
                <a:lnTo>
                  <a:pt x="0" y="65964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61992" tIns="61992" rIns="61992" bIns="61992" spcCol="1270"/>
          <a:lstStyle/>
          <a:p>
            <a:pPr marL="0" lvl="2" algn="ctr">
              <a:spcBef>
                <a:spcPts val="480"/>
              </a:spcBef>
              <a:buSzPct val="100000"/>
              <a:tabLst>
                <a:tab pos="404813" algn="l"/>
              </a:tabLst>
            </a:pPr>
            <a:r>
              <a:rPr lang="en-US" sz="1600" dirty="0">
                <a:solidFill>
                  <a:schemeClr val="lt1"/>
                </a:solidFill>
                <a:latin typeface="Calibri" pitchFamily="34" charset="0"/>
              </a:rPr>
              <a:t>Provides a single instance of a bean and guarantees that a user request will result in the creation of an independent bean for a single user only.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Introducing Bean Factory (Contd.)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1690" y="1402912"/>
            <a:ext cx="581394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You can retrieve an instance of a bean registered under a given name from the bean factory by using the </a:t>
            </a:r>
            <a:r>
              <a:rPr lang="en-US" sz="1600" b="1" i="1" dirty="0" err="1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getBean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 method. </a:t>
            </a: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endParaRPr lang="en-US" sz="1600" b="1" i="1" dirty="0">
              <a:ln w="1905"/>
              <a:solidFill>
                <a:srgbClr val="FFFF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anose="02050604050505020204" pitchFamily="18" charset="0"/>
              <a:cs typeface="Aparajita" panose="020B0604020202020204" pitchFamily="34" charset="0"/>
            </a:endParaRP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This method takes the ID of the bean as a string value.</a:t>
            </a:r>
          </a:p>
        </p:txBody>
      </p:sp>
      <p:sp>
        <p:nvSpPr>
          <p:cNvPr id="7" name="Teardrop 6"/>
          <p:cNvSpPr/>
          <p:nvPr/>
        </p:nvSpPr>
        <p:spPr>
          <a:xfrm>
            <a:off x="207529" y="2697716"/>
            <a:ext cx="2497255" cy="874595"/>
          </a:xfrm>
          <a:prstGeom prst="teardrop">
            <a:avLst/>
          </a:prstGeom>
          <a:gradFill flip="none" rotWithShape="0">
            <a:gsLst>
              <a:gs pos="0">
                <a:schemeClr val="accent4">
                  <a:shade val="51000"/>
                  <a:satMod val="130000"/>
                </a:schemeClr>
              </a:gs>
              <a:gs pos="80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shade val="94000"/>
                  <a:satMod val="13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latin typeface="Calibri" pitchFamily="34" charset="0"/>
                <a:cs typeface="Courier New" pitchFamily="49" charset="0"/>
              </a:rPr>
              <a:t>Bean instantiation</a:t>
            </a:r>
          </a:p>
        </p:txBody>
      </p:sp>
      <p:sp>
        <p:nvSpPr>
          <p:cNvPr id="13" name="Freeform 12"/>
          <p:cNvSpPr/>
          <p:nvPr/>
        </p:nvSpPr>
        <p:spPr bwMode="auto">
          <a:xfrm>
            <a:off x="89385" y="3671263"/>
            <a:ext cx="8658830" cy="928034"/>
          </a:xfrm>
          <a:custGeom>
            <a:avLst/>
            <a:gdLst>
              <a:gd name="connsiteX0" fmla="*/ 0 w 659636"/>
              <a:gd name="connsiteY0" fmla="*/ 65964 h 810000"/>
              <a:gd name="connsiteX1" fmla="*/ 65964 w 659636"/>
              <a:gd name="connsiteY1" fmla="*/ 0 h 810000"/>
              <a:gd name="connsiteX2" fmla="*/ 593672 w 659636"/>
              <a:gd name="connsiteY2" fmla="*/ 0 h 810000"/>
              <a:gd name="connsiteX3" fmla="*/ 659636 w 659636"/>
              <a:gd name="connsiteY3" fmla="*/ 65964 h 810000"/>
              <a:gd name="connsiteX4" fmla="*/ 659636 w 659636"/>
              <a:gd name="connsiteY4" fmla="*/ 744036 h 810000"/>
              <a:gd name="connsiteX5" fmla="*/ 593672 w 659636"/>
              <a:gd name="connsiteY5" fmla="*/ 810000 h 810000"/>
              <a:gd name="connsiteX6" fmla="*/ 65964 w 659636"/>
              <a:gd name="connsiteY6" fmla="*/ 810000 h 810000"/>
              <a:gd name="connsiteX7" fmla="*/ 0 w 659636"/>
              <a:gd name="connsiteY7" fmla="*/ 744036 h 810000"/>
              <a:gd name="connsiteX8" fmla="*/ 0 w 659636"/>
              <a:gd name="connsiteY8" fmla="*/ 65964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636" h="810000">
                <a:moveTo>
                  <a:pt x="0" y="65964"/>
                </a:moveTo>
                <a:cubicBezTo>
                  <a:pt x="0" y="29533"/>
                  <a:pt x="29533" y="0"/>
                  <a:pt x="65964" y="0"/>
                </a:cubicBezTo>
                <a:lnTo>
                  <a:pt x="593672" y="0"/>
                </a:lnTo>
                <a:cubicBezTo>
                  <a:pt x="630103" y="0"/>
                  <a:pt x="659636" y="29533"/>
                  <a:pt x="659636" y="65964"/>
                </a:cubicBezTo>
                <a:lnTo>
                  <a:pt x="659636" y="744036"/>
                </a:lnTo>
                <a:cubicBezTo>
                  <a:pt x="659636" y="780467"/>
                  <a:pt x="630103" y="810000"/>
                  <a:pt x="593672" y="810000"/>
                </a:cubicBezTo>
                <a:lnTo>
                  <a:pt x="65964" y="810000"/>
                </a:lnTo>
                <a:cubicBezTo>
                  <a:pt x="29533" y="810000"/>
                  <a:pt x="0" y="780467"/>
                  <a:pt x="0" y="744036"/>
                </a:cubicBezTo>
                <a:lnTo>
                  <a:pt x="0" y="65964"/>
                </a:lnTo>
                <a:close/>
              </a:path>
            </a:pathLst>
          </a:cu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61992" tIns="61992" rIns="61992" bIns="61992" spcCol="1270"/>
          <a:lstStyle/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Resource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resource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= new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ClassPathResource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(“applicationContext.xml”);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Beanfactory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factory = new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XmlBeanFactory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(resource);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Order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order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= (Order)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factory.getBean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(“order”);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0800" y="3325202"/>
            <a:ext cx="392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Example:</a:t>
            </a:r>
            <a:endParaRPr lang="en-US" sz="160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13962" y="4844483"/>
            <a:ext cx="5813945" cy="166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When the </a:t>
            </a:r>
            <a:r>
              <a:rPr lang="en-US" sz="1600" b="1" i="1" dirty="0" err="1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getBean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 method is called, the bean factory container instantiates the bean and set its properties through DI. </a:t>
            </a: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endParaRPr lang="en-US" sz="1600" b="1" i="1" dirty="0">
              <a:ln w="1905"/>
              <a:solidFill>
                <a:srgbClr val="FFFF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anose="02050604050505020204" pitchFamily="18" charset="0"/>
              <a:cs typeface="Aparajita" panose="020B0604020202020204" pitchFamily="34" charset="0"/>
            </a:endParaRP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After this, the life of the bean begins inside the Spring container.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Minute</a:t>
            </a:r>
            <a:endParaRPr lang="en-US" altLang="en-US" dirty="0"/>
          </a:p>
        </p:txBody>
      </p:sp>
      <p:pic>
        <p:nvPicPr>
          <p:cNvPr id="12" name="Picture 4" descr="Teache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>
            <a:fillRect/>
          </a:stretch>
        </p:blipFill>
        <p:spPr bwMode="auto">
          <a:xfrm>
            <a:off x="762000" y="1219200"/>
            <a:ext cx="7535862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Callout 12"/>
          <p:cNvSpPr/>
          <p:nvPr/>
        </p:nvSpPr>
        <p:spPr>
          <a:xfrm flipH="1">
            <a:off x="1834708" y="1447800"/>
            <a:ext cx="3913230" cy="1823991"/>
          </a:xfrm>
          <a:prstGeom prst="wedgeEllipseCallout">
            <a:avLst>
              <a:gd name="adj1" fmla="val -63521"/>
              <a:gd name="adj2" fmla="val 32901"/>
            </a:avLst>
          </a:prstGeom>
          <a:gradFill flip="none" rotWithShape="1">
            <a:gsLst>
              <a:gs pos="0">
                <a:schemeClr val="accent6"/>
              </a:gs>
              <a:gs pos="23000">
                <a:schemeClr val="accent6"/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Which one of following attributes is used to uniquely identify a bean in the Spring container?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89711" y="3307911"/>
            <a:ext cx="2957946" cy="1077218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047999" y="5477470"/>
            <a:ext cx="3364677" cy="914400"/>
            <a:chOff x="304805" y="5638800"/>
            <a:chExt cx="2675789" cy="914400"/>
          </a:xfrm>
        </p:grpSpPr>
        <p:grpSp>
          <p:nvGrpSpPr>
            <p:cNvPr id="18" name="Group 7"/>
            <p:cNvGrpSpPr/>
            <p:nvPr/>
          </p:nvGrpSpPr>
          <p:grpSpPr>
            <a:xfrm>
              <a:off x="304805" y="5638800"/>
              <a:ext cx="2590792" cy="914400"/>
              <a:chOff x="6019800" y="1143000"/>
              <a:chExt cx="609598" cy="533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6019800" y="1143000"/>
                <a:ext cx="457200" cy="5334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295119" y="1291239"/>
                <a:ext cx="334279" cy="38516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1505492" y="6051505"/>
              <a:ext cx="1475102" cy="338554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2. id</a:t>
              </a:r>
              <a:endParaRPr lang="en-US" sz="1600" dirty="0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8818" y="5963799"/>
              <a:ext cx="1287878" cy="338554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Answer: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Up Arrow 16"/>
          <p:cNvSpPr/>
          <p:nvPr/>
        </p:nvSpPr>
        <p:spPr>
          <a:xfrm>
            <a:off x="4485189" y="4505588"/>
            <a:ext cx="245659" cy="8325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Introducing Application Context</a:t>
            </a:r>
          </a:p>
        </p:txBody>
      </p:sp>
      <p:grpSp>
        <p:nvGrpSpPr>
          <p:cNvPr id="6" name="Group 27"/>
          <p:cNvGrpSpPr/>
          <p:nvPr/>
        </p:nvGrpSpPr>
        <p:grpSpPr>
          <a:xfrm rot="21361962">
            <a:off x="278417" y="1617102"/>
            <a:ext cx="2464819" cy="1275967"/>
            <a:chOff x="1537590" y="827117"/>
            <a:chExt cx="3671035" cy="3207925"/>
          </a:xfrm>
          <a:solidFill>
            <a:schemeClr val="accent6">
              <a:lumMod val="75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7" name="Cloud 6"/>
            <p:cNvSpPr/>
            <p:nvPr/>
          </p:nvSpPr>
          <p:spPr>
            <a:xfrm>
              <a:off x="1537590" y="827117"/>
              <a:ext cx="3671035" cy="3207925"/>
            </a:xfrm>
            <a:prstGeom prst="clou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8" name="Cloud 4"/>
            <p:cNvSpPr/>
            <p:nvPr/>
          </p:nvSpPr>
          <p:spPr>
            <a:xfrm>
              <a:off x="2163676" y="1362940"/>
              <a:ext cx="2398070" cy="209034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/>
              <a:r>
                <a:rPr lang="en-US" dirty="0">
                  <a:latin typeface="Calibri" pitchFamily="34" charset="0"/>
                </a:rPr>
                <a:t>Application Context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2879677" y="1020774"/>
            <a:ext cx="6059606" cy="25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Provides a means for resolving text messages, including support for internationalization of those messages. </a:t>
            </a: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endParaRPr lang="en-US" sz="1600" b="1" i="1" dirty="0">
              <a:ln w="1905"/>
              <a:solidFill>
                <a:srgbClr val="FFFF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anose="02050604050505020204" pitchFamily="18" charset="0"/>
              <a:cs typeface="Aparajita" panose="020B0604020202020204" pitchFamily="34" charset="0"/>
            </a:endParaRP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Provides a generic way to load file resources, such as images.</a:t>
            </a: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endParaRPr lang="en-US" sz="1600" b="1" i="1" dirty="0">
              <a:ln w="1905"/>
              <a:solidFill>
                <a:srgbClr val="FFFF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Bookman Old Style" panose="02050604050505020204" pitchFamily="18" charset="0"/>
              <a:cs typeface="Aparajita" panose="020B0604020202020204" pitchFamily="34" charset="0"/>
            </a:endParaRPr>
          </a:p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Publishes events to beans, which are registered as listeners.</a:t>
            </a:r>
          </a:p>
        </p:txBody>
      </p:sp>
      <p:sp>
        <p:nvSpPr>
          <p:cNvPr id="12" name="Oval 11"/>
          <p:cNvSpPr/>
          <p:nvPr/>
        </p:nvSpPr>
        <p:spPr>
          <a:xfrm>
            <a:off x="3611727" y="5324451"/>
            <a:ext cx="2019868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Application context container</a:t>
            </a:r>
          </a:p>
        </p:txBody>
      </p:sp>
      <p:sp>
        <p:nvSpPr>
          <p:cNvPr id="14" name="Round Same Side Corner Rectangle 13"/>
          <p:cNvSpPr/>
          <p:nvPr/>
        </p:nvSpPr>
        <p:spPr>
          <a:xfrm>
            <a:off x="5070998" y="4655710"/>
            <a:ext cx="3677539" cy="600503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FileSystemXmlApplicationContext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ound Same Side Corner Rectangle 15"/>
          <p:cNvSpPr/>
          <p:nvPr/>
        </p:nvSpPr>
        <p:spPr>
          <a:xfrm>
            <a:off x="671337" y="4726223"/>
            <a:ext cx="3473702" cy="598228"/>
          </a:xfrm>
          <a:prstGeom prst="round2Same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Courier New" pitchFamily="49" charset="0"/>
                <a:cs typeface="Courier New" pitchFamily="49" charset="0"/>
              </a:rPr>
              <a:t>ClassPathXmlApplicationContext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4157642" y="4915019"/>
            <a:ext cx="368490" cy="2183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flipH="1">
            <a:off x="4692179" y="4917293"/>
            <a:ext cx="368490" cy="2183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Introducing Application Context (Contd.)</a:t>
            </a:r>
          </a:p>
        </p:txBody>
      </p:sp>
      <p:grpSp>
        <p:nvGrpSpPr>
          <p:cNvPr id="2" name="Group 27"/>
          <p:cNvGrpSpPr/>
          <p:nvPr/>
        </p:nvGrpSpPr>
        <p:grpSpPr>
          <a:xfrm rot="21361962">
            <a:off x="278417" y="1617102"/>
            <a:ext cx="2464819" cy="1275967"/>
            <a:chOff x="1537590" y="827117"/>
            <a:chExt cx="3671035" cy="3207925"/>
          </a:xfrm>
          <a:solidFill>
            <a:schemeClr val="accent6">
              <a:lumMod val="75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7" name="Cloud 6"/>
            <p:cNvSpPr/>
            <p:nvPr/>
          </p:nvSpPr>
          <p:spPr>
            <a:xfrm>
              <a:off x="1537590" y="827117"/>
              <a:ext cx="3671035" cy="3207925"/>
            </a:xfrm>
            <a:prstGeom prst="cloud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sp>
        <p:sp>
          <p:nvSpPr>
            <p:cNvPr id="8" name="Cloud 4"/>
            <p:cNvSpPr/>
            <p:nvPr/>
          </p:nvSpPr>
          <p:spPr>
            <a:xfrm>
              <a:off x="2163676" y="1362940"/>
              <a:ext cx="2398070" cy="2090347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/>
              <a:r>
                <a:rPr lang="en-US" dirty="0">
                  <a:latin typeface="Calibri" pitchFamily="34" charset="0"/>
                </a:rPr>
                <a:t>Loading the application context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2879677" y="1020774"/>
            <a:ext cx="60596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ct val="20000"/>
              </a:spcBef>
              <a:buClr>
                <a:srgbClr val="FFFF00"/>
              </a:buClr>
              <a:buSzPct val="65000"/>
              <a:buFont typeface="Wingdings" panose="05000000000000000000" pitchFamily="2" charset="2"/>
              <a:buChar char=""/>
              <a:tabLst>
                <a:tab pos="404813" algn="l"/>
              </a:tabLst>
            </a:pP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If you want to use the application context container for managing your application objects, then you have to load a particular </a:t>
            </a:r>
            <a:r>
              <a:rPr lang="en-US" sz="1600" b="1" i="1" dirty="0" err="1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urier New" pitchFamily="49" charset="0"/>
                <a:cs typeface="Courier New" pitchFamily="49" charset="0"/>
              </a:rPr>
              <a:t>ApplicationContext</a:t>
            </a:r>
            <a:r>
              <a:rPr lang="en-US" sz="1600" b="1" i="1" dirty="0">
                <a:ln w="1905"/>
                <a:solidFill>
                  <a:srgbClr val="FFFF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ookman Old Style" panose="02050604050505020204" pitchFamily="18" charset="0"/>
                <a:cs typeface="Aparajita" panose="020B0604020202020204" pitchFamily="34" charset="0"/>
              </a:rPr>
              <a:t> implementation.</a:t>
            </a:r>
          </a:p>
        </p:txBody>
      </p:sp>
      <p:sp>
        <p:nvSpPr>
          <p:cNvPr id="19" name="Freeform 18"/>
          <p:cNvSpPr/>
          <p:nvPr/>
        </p:nvSpPr>
        <p:spPr bwMode="auto">
          <a:xfrm>
            <a:off x="2852377" y="2715903"/>
            <a:ext cx="5677469" cy="928034"/>
          </a:xfrm>
          <a:custGeom>
            <a:avLst/>
            <a:gdLst>
              <a:gd name="connsiteX0" fmla="*/ 0 w 659636"/>
              <a:gd name="connsiteY0" fmla="*/ 65964 h 810000"/>
              <a:gd name="connsiteX1" fmla="*/ 65964 w 659636"/>
              <a:gd name="connsiteY1" fmla="*/ 0 h 810000"/>
              <a:gd name="connsiteX2" fmla="*/ 593672 w 659636"/>
              <a:gd name="connsiteY2" fmla="*/ 0 h 810000"/>
              <a:gd name="connsiteX3" fmla="*/ 659636 w 659636"/>
              <a:gd name="connsiteY3" fmla="*/ 65964 h 810000"/>
              <a:gd name="connsiteX4" fmla="*/ 659636 w 659636"/>
              <a:gd name="connsiteY4" fmla="*/ 744036 h 810000"/>
              <a:gd name="connsiteX5" fmla="*/ 593672 w 659636"/>
              <a:gd name="connsiteY5" fmla="*/ 810000 h 810000"/>
              <a:gd name="connsiteX6" fmla="*/ 65964 w 659636"/>
              <a:gd name="connsiteY6" fmla="*/ 810000 h 810000"/>
              <a:gd name="connsiteX7" fmla="*/ 0 w 659636"/>
              <a:gd name="connsiteY7" fmla="*/ 744036 h 810000"/>
              <a:gd name="connsiteX8" fmla="*/ 0 w 659636"/>
              <a:gd name="connsiteY8" fmla="*/ 65964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636" h="810000">
                <a:moveTo>
                  <a:pt x="0" y="65964"/>
                </a:moveTo>
                <a:cubicBezTo>
                  <a:pt x="0" y="29533"/>
                  <a:pt x="29533" y="0"/>
                  <a:pt x="65964" y="0"/>
                </a:cubicBezTo>
                <a:lnTo>
                  <a:pt x="593672" y="0"/>
                </a:lnTo>
                <a:cubicBezTo>
                  <a:pt x="630103" y="0"/>
                  <a:pt x="659636" y="29533"/>
                  <a:pt x="659636" y="65964"/>
                </a:cubicBezTo>
                <a:lnTo>
                  <a:pt x="659636" y="744036"/>
                </a:lnTo>
                <a:cubicBezTo>
                  <a:pt x="659636" y="780467"/>
                  <a:pt x="630103" y="810000"/>
                  <a:pt x="593672" y="810000"/>
                </a:cubicBezTo>
                <a:lnTo>
                  <a:pt x="65964" y="810000"/>
                </a:lnTo>
                <a:cubicBezTo>
                  <a:pt x="29533" y="810000"/>
                  <a:pt x="0" y="780467"/>
                  <a:pt x="0" y="744036"/>
                </a:cubicBezTo>
                <a:lnTo>
                  <a:pt x="0" y="65964"/>
                </a:lnTo>
                <a:close/>
              </a:path>
            </a:pathLst>
          </a:cu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61992" tIns="61992" rIns="61992" bIns="61992" spcCol="1270"/>
          <a:lstStyle/>
          <a:p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ApplicationContext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appContext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= new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ClassPathXmlApplicationContext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(“applicationContext.xml");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20544" y="2369842"/>
            <a:ext cx="4945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Example:  </a:t>
            </a:r>
            <a:r>
              <a:rPr lang="en-US" sz="1600" dirty="0" err="1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ClassPathXmlApplicationContext</a:t>
            </a:r>
            <a:endParaRPr lang="en-US" sz="160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Freeform 21"/>
          <p:cNvSpPr/>
          <p:nvPr/>
        </p:nvSpPr>
        <p:spPr bwMode="auto">
          <a:xfrm>
            <a:off x="2841001" y="4096623"/>
            <a:ext cx="5677469" cy="928034"/>
          </a:xfrm>
          <a:custGeom>
            <a:avLst/>
            <a:gdLst>
              <a:gd name="connsiteX0" fmla="*/ 0 w 659636"/>
              <a:gd name="connsiteY0" fmla="*/ 65964 h 810000"/>
              <a:gd name="connsiteX1" fmla="*/ 65964 w 659636"/>
              <a:gd name="connsiteY1" fmla="*/ 0 h 810000"/>
              <a:gd name="connsiteX2" fmla="*/ 593672 w 659636"/>
              <a:gd name="connsiteY2" fmla="*/ 0 h 810000"/>
              <a:gd name="connsiteX3" fmla="*/ 659636 w 659636"/>
              <a:gd name="connsiteY3" fmla="*/ 65964 h 810000"/>
              <a:gd name="connsiteX4" fmla="*/ 659636 w 659636"/>
              <a:gd name="connsiteY4" fmla="*/ 744036 h 810000"/>
              <a:gd name="connsiteX5" fmla="*/ 593672 w 659636"/>
              <a:gd name="connsiteY5" fmla="*/ 810000 h 810000"/>
              <a:gd name="connsiteX6" fmla="*/ 65964 w 659636"/>
              <a:gd name="connsiteY6" fmla="*/ 810000 h 810000"/>
              <a:gd name="connsiteX7" fmla="*/ 0 w 659636"/>
              <a:gd name="connsiteY7" fmla="*/ 744036 h 810000"/>
              <a:gd name="connsiteX8" fmla="*/ 0 w 659636"/>
              <a:gd name="connsiteY8" fmla="*/ 65964 h 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9636" h="810000">
                <a:moveTo>
                  <a:pt x="0" y="65964"/>
                </a:moveTo>
                <a:cubicBezTo>
                  <a:pt x="0" y="29533"/>
                  <a:pt x="29533" y="0"/>
                  <a:pt x="65964" y="0"/>
                </a:cubicBezTo>
                <a:lnTo>
                  <a:pt x="593672" y="0"/>
                </a:lnTo>
                <a:cubicBezTo>
                  <a:pt x="630103" y="0"/>
                  <a:pt x="659636" y="29533"/>
                  <a:pt x="659636" y="65964"/>
                </a:cubicBezTo>
                <a:lnTo>
                  <a:pt x="659636" y="744036"/>
                </a:lnTo>
                <a:cubicBezTo>
                  <a:pt x="659636" y="780467"/>
                  <a:pt x="630103" y="810000"/>
                  <a:pt x="593672" y="810000"/>
                </a:cubicBezTo>
                <a:lnTo>
                  <a:pt x="65964" y="810000"/>
                </a:lnTo>
                <a:cubicBezTo>
                  <a:pt x="29533" y="810000"/>
                  <a:pt x="0" y="780467"/>
                  <a:pt x="0" y="744036"/>
                </a:cubicBezTo>
                <a:lnTo>
                  <a:pt x="0" y="65964"/>
                </a:lnTo>
                <a:close/>
              </a:path>
            </a:pathLst>
          </a:cu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61992" tIns="61992" rIns="61992" bIns="61992" spcCol="1270"/>
          <a:lstStyle/>
          <a:p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ApplicationContext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appContext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 = new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FileSystemXmlApplicationContext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ea typeface="MS PGothic" panose="020B0600070205080204" pitchFamily="34" charset="-128"/>
                <a:cs typeface="Courier New" pitchFamily="49" charset="0"/>
              </a:rPr>
              <a:t>("c:/Sport/applicationContext.xml");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09167" y="3750562"/>
            <a:ext cx="499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Example:  </a:t>
            </a:r>
            <a:r>
              <a:rPr lang="en-US" sz="1600" dirty="0" err="1">
                <a:ln w="12700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FileSystemXmlApplicationContext</a:t>
            </a:r>
            <a:endParaRPr lang="en-US" sz="1600" dirty="0">
              <a:ln w="12700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Minute</a:t>
            </a:r>
            <a:endParaRPr lang="en-US" altLang="en-US" dirty="0"/>
          </a:p>
        </p:txBody>
      </p:sp>
      <p:pic>
        <p:nvPicPr>
          <p:cNvPr id="12" name="Picture 4" descr="Teache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>
            <a:fillRect/>
          </a:stretch>
        </p:blipFill>
        <p:spPr bwMode="auto">
          <a:xfrm>
            <a:off x="762000" y="1219200"/>
            <a:ext cx="7535862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Callout 12"/>
          <p:cNvSpPr/>
          <p:nvPr/>
        </p:nvSpPr>
        <p:spPr>
          <a:xfrm flipH="1">
            <a:off x="1787857" y="1419368"/>
            <a:ext cx="3960081" cy="1852424"/>
          </a:xfrm>
          <a:prstGeom prst="wedgeEllipseCallout">
            <a:avLst>
              <a:gd name="adj1" fmla="val -63521"/>
              <a:gd name="adj2" fmla="val 32901"/>
            </a:avLst>
          </a:prstGeom>
          <a:gradFill flip="none" rotWithShape="1">
            <a:gsLst>
              <a:gs pos="0">
                <a:schemeClr val="accent6"/>
              </a:gs>
              <a:gs pos="23000">
                <a:schemeClr val="accent6"/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Which implementation of the application context container is used to load the bean configuration file located at the specified class path?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24083" y="3307911"/>
            <a:ext cx="4517409" cy="1077218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XmlApplicationContext</a:t>
            </a:r>
            <a:endParaRPr lang="en-US" sz="1600" dirty="0">
              <a:solidFill>
                <a:schemeClr val="l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XmlWebApplicationContext</a:t>
            </a:r>
            <a:endParaRPr lang="en-US" sz="1600" dirty="0">
              <a:solidFill>
                <a:schemeClr val="l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ClassPathXmlApplicationContext</a:t>
            </a:r>
            <a:endParaRPr lang="en-US" sz="1600" dirty="0">
              <a:solidFill>
                <a:schemeClr val="l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 err="1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FileSystemXmlApplicationContext</a:t>
            </a:r>
            <a:endParaRPr lang="en-US" sz="1600" dirty="0">
              <a:solidFill>
                <a:schemeClr val="l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2693138" y="5477470"/>
            <a:ext cx="5918597" cy="914400"/>
            <a:chOff x="304800" y="5638800"/>
            <a:chExt cx="2532401" cy="914400"/>
          </a:xfrm>
        </p:grpSpPr>
        <p:grpSp>
          <p:nvGrpSpPr>
            <p:cNvPr id="3" name="Group 7"/>
            <p:cNvGrpSpPr/>
            <p:nvPr/>
          </p:nvGrpSpPr>
          <p:grpSpPr>
            <a:xfrm>
              <a:off x="304800" y="5638800"/>
              <a:ext cx="2514878" cy="914400"/>
              <a:chOff x="6019800" y="1143000"/>
              <a:chExt cx="591736" cy="533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6019800" y="1143000"/>
                <a:ext cx="185033" cy="5334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144115" y="1227550"/>
                <a:ext cx="467421" cy="38516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930227" y="5915027"/>
              <a:ext cx="1906974" cy="338554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3. </a:t>
              </a:r>
              <a:r>
                <a:rPr lang="en-US" sz="1600" dirty="0" err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ClassPathXmlApplicationContext</a:t>
              </a:r>
              <a:endParaRPr lang="en-US" sz="1600" dirty="0">
                <a:solidFill>
                  <a:schemeClr val="lt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9473" y="5922856"/>
              <a:ext cx="473178" cy="338554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Answer: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38336081"/>
              </p:ext>
            </p:extLst>
          </p:nvPr>
        </p:nvGraphicFramePr>
        <p:xfrm>
          <a:off x="881900" y="1267376"/>
          <a:ext cx="6425501" cy="3682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17411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Spring is the fresh new start after the winter of traditional J2EE</a:t>
            </a:r>
          </a:p>
          <a:p>
            <a:r>
              <a:rPr lang="en-IN" dirty="0"/>
              <a:t>The Spring Framework provides a complete solution to most of the problems that occur in handling the development of numerous complex modules collaborating with each other in a Java enterprise application.</a:t>
            </a:r>
          </a:p>
          <a:p>
            <a:r>
              <a:rPr lang="en-IN" dirty="0"/>
              <a:t>Spring is not a replacement for the traditional Java Development, but it is a reliable solution for companies to withstand in today's competitive and fast-growing market without forcing the developers to be tightly coupled on Spring APIs.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18970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Scalability</a:t>
            </a:r>
          </a:p>
          <a:p>
            <a:r>
              <a:rPr lang="en-IN" dirty="0"/>
              <a:t>Plumbing code(Pipeline Code)</a:t>
            </a:r>
          </a:p>
          <a:p>
            <a:r>
              <a:rPr lang="en-IN" dirty="0"/>
              <a:t>Boiler plate code</a:t>
            </a:r>
          </a:p>
          <a:p>
            <a:r>
              <a:rPr lang="en-IN" dirty="0"/>
              <a:t>Unavoidable non-functional code</a:t>
            </a:r>
          </a:p>
          <a:p>
            <a:r>
              <a:rPr lang="en-IN" dirty="0"/>
              <a:t>Unit testing of the application</a:t>
            </a:r>
          </a:p>
          <a:p>
            <a:r>
              <a:rPr lang="en-IN" dirty="0"/>
              <a:t>POJO-based development</a:t>
            </a:r>
          </a:p>
          <a:p>
            <a:r>
              <a:rPr lang="en-IN" dirty="0"/>
              <a:t>Loose coupling through the dependency injection</a:t>
            </a:r>
          </a:p>
          <a:p>
            <a:r>
              <a:rPr lang="en-IN" dirty="0"/>
              <a:t>Declarative programming</a:t>
            </a:r>
          </a:p>
          <a:p>
            <a:r>
              <a:rPr lang="en-IN" dirty="0"/>
              <a:t>Boilerplate code reduction using aspects and templates</a:t>
            </a:r>
          </a:p>
          <a:p>
            <a:r>
              <a:rPr lang="en-IN" dirty="0"/>
              <a:t>Layered architecture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addressed by Spring</a:t>
            </a:r>
          </a:p>
        </p:txBody>
      </p:sp>
    </p:spTree>
    <p:extLst>
      <p:ext uri="{BB962C8B-B14F-4D97-AF65-F5344CB8AC3E}">
        <p14:creationId xmlns:p14="http://schemas.microsoft.com/office/powerpoint/2010/main" val="279958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Features of Spring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865459" y="2865935"/>
            <a:ext cx="3276600" cy="1917700"/>
            <a:chOff x="3807156" y="4121529"/>
            <a:chExt cx="3276600" cy="1917700"/>
          </a:xfrm>
        </p:grpSpPr>
        <p:pic>
          <p:nvPicPr>
            <p:cNvPr id="5121" name="Picture 1" descr="C:\Users\vikash.suman\Desktop\NIIT\Sachin\Spring Slides\Created Slides\Images\spring1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07156" y="4121529"/>
              <a:ext cx="3276600" cy="19177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TextBox 33"/>
            <p:cNvSpPr txBox="1"/>
            <p:nvPr/>
          </p:nvSpPr>
          <p:spPr>
            <a:xfrm>
              <a:off x="3903260" y="4572002"/>
              <a:ext cx="173432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dirty="0">
                  <a:solidFill>
                    <a:schemeClr val="accent4"/>
                  </a:solidFill>
                  <a:latin typeface="Calibri" pitchFamily="34" charset="0"/>
                </a:rPr>
                <a:t>Features of</a:t>
              </a:r>
            </a:p>
          </p:txBody>
        </p:sp>
      </p:grpSp>
      <p:sp>
        <p:nvSpPr>
          <p:cNvPr id="36" name="Cloud Callout 35"/>
          <p:cNvSpPr/>
          <p:nvPr/>
        </p:nvSpPr>
        <p:spPr>
          <a:xfrm>
            <a:off x="1419365" y="1187355"/>
            <a:ext cx="2320121" cy="1542197"/>
          </a:xfrm>
          <a:prstGeom prst="cloudCallout">
            <a:avLst>
              <a:gd name="adj1" fmla="val 37089"/>
              <a:gd name="adj2" fmla="val 6628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libri" pitchFamily="34" charset="0"/>
              </a:rPr>
              <a:t>Pluggability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37" name="Cloud Callout 36"/>
          <p:cNvSpPr/>
          <p:nvPr/>
        </p:nvSpPr>
        <p:spPr>
          <a:xfrm>
            <a:off x="5202070" y="1121391"/>
            <a:ext cx="2320121" cy="1542197"/>
          </a:xfrm>
          <a:prstGeom prst="cloudCallout">
            <a:avLst>
              <a:gd name="adj1" fmla="val -47616"/>
              <a:gd name="adj2" fmla="val 62748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Dependency Injection (DI)</a:t>
            </a:r>
          </a:p>
        </p:txBody>
      </p:sp>
      <p:sp>
        <p:nvSpPr>
          <p:cNvPr id="38" name="Cloud Callout 37"/>
          <p:cNvSpPr/>
          <p:nvPr/>
        </p:nvSpPr>
        <p:spPr>
          <a:xfrm>
            <a:off x="6651007" y="3648502"/>
            <a:ext cx="2320121" cy="1542197"/>
          </a:xfrm>
          <a:prstGeom prst="cloudCallout">
            <a:avLst>
              <a:gd name="adj1" fmla="val -70557"/>
              <a:gd name="adj2" fmla="val -3105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Aspect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-Oriented Programming (AOP)</a:t>
            </a:r>
          </a:p>
        </p:txBody>
      </p:sp>
      <p:sp>
        <p:nvSpPr>
          <p:cNvPr id="39" name="Cloud Callout 38"/>
          <p:cNvSpPr/>
          <p:nvPr/>
        </p:nvSpPr>
        <p:spPr>
          <a:xfrm>
            <a:off x="3364170" y="5288507"/>
            <a:ext cx="2320121" cy="1542197"/>
          </a:xfrm>
          <a:prstGeom prst="cloudCallout">
            <a:avLst>
              <a:gd name="adj1" fmla="val 3560"/>
              <a:gd name="adj2" fmla="val -8238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Container</a:t>
            </a:r>
          </a:p>
        </p:txBody>
      </p:sp>
      <p:sp>
        <p:nvSpPr>
          <p:cNvPr id="40" name="Cloud Callout 39"/>
          <p:cNvSpPr/>
          <p:nvPr/>
        </p:nvSpPr>
        <p:spPr>
          <a:xfrm>
            <a:off x="220637" y="3946477"/>
            <a:ext cx="2320121" cy="1542197"/>
          </a:xfrm>
          <a:prstGeom prst="cloudCallout">
            <a:avLst>
              <a:gd name="adj1" fmla="val 67089"/>
              <a:gd name="adj2" fmla="val -30173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Lightweight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Minute</a:t>
            </a:r>
            <a:endParaRPr lang="en-US" altLang="en-US" dirty="0"/>
          </a:p>
        </p:txBody>
      </p:sp>
      <p:pic>
        <p:nvPicPr>
          <p:cNvPr id="12" name="Picture 4" descr="Teache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8"/>
          <a:stretch>
            <a:fillRect/>
          </a:stretch>
        </p:blipFill>
        <p:spPr bwMode="auto">
          <a:xfrm>
            <a:off x="762000" y="1219200"/>
            <a:ext cx="7535862" cy="415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Callout 12"/>
          <p:cNvSpPr/>
          <p:nvPr/>
        </p:nvSpPr>
        <p:spPr>
          <a:xfrm flipH="1">
            <a:off x="1419367" y="1406856"/>
            <a:ext cx="4107976" cy="1882253"/>
          </a:xfrm>
          <a:prstGeom prst="wedgeEllipseCallout">
            <a:avLst>
              <a:gd name="adj1" fmla="val -63521"/>
              <a:gd name="adj2" fmla="val 32901"/>
            </a:avLst>
          </a:prstGeom>
          <a:gradFill flip="none" rotWithShape="1">
            <a:gsLst>
              <a:gs pos="0">
                <a:schemeClr val="accent6"/>
              </a:gs>
              <a:gs pos="23000">
                <a:schemeClr val="accent6"/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5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pitchFamily="34" charset="0"/>
              </a:rPr>
              <a:t>Which one of the following features of Spring eliminates the need for code lookup, allows pluggability and reuse of existing code, and makes application maintenance and testing easy?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24082" y="3307911"/>
            <a:ext cx="3889613" cy="1077218"/>
          </a:xfrm>
          <a:prstGeom prst="rect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lt1"/>
                </a:solidFill>
                <a:latin typeface="Calibri" pitchFamily="34" charset="0"/>
                <a:cs typeface="Courier New" panose="02070309020205020404" pitchFamily="49" charset="0"/>
              </a:rPr>
              <a:t>DI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lt1"/>
                </a:solidFill>
                <a:latin typeface="Calibri" pitchFamily="34" charset="0"/>
                <a:cs typeface="Courier New" panose="02070309020205020404" pitchFamily="49" charset="0"/>
              </a:rPr>
              <a:t>AOP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lt1"/>
                </a:solidFill>
                <a:latin typeface="Calibri" pitchFamily="34" charset="0"/>
                <a:cs typeface="Courier New" panose="02070309020205020404" pitchFamily="49" charset="0"/>
              </a:rPr>
              <a:t>Container</a:t>
            </a:r>
          </a:p>
          <a:p>
            <a:pPr marL="457200" lvl="0" indent="-45720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lt1"/>
                </a:solidFill>
                <a:latin typeface="Calibri" pitchFamily="34" charset="0"/>
                <a:cs typeface="Courier New" panose="02070309020205020404" pitchFamily="49" charset="0"/>
              </a:rPr>
              <a:t>Lightweight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3047986" y="5477470"/>
            <a:ext cx="4212624" cy="914400"/>
            <a:chOff x="304797" y="5638800"/>
            <a:chExt cx="2523041" cy="914400"/>
          </a:xfrm>
        </p:grpSpPr>
        <p:grpSp>
          <p:nvGrpSpPr>
            <p:cNvPr id="3" name="Group 7"/>
            <p:cNvGrpSpPr/>
            <p:nvPr/>
          </p:nvGrpSpPr>
          <p:grpSpPr>
            <a:xfrm>
              <a:off x="304797" y="5638800"/>
              <a:ext cx="2187904" cy="914400"/>
              <a:chOff x="6019800" y="1143000"/>
              <a:chExt cx="514801" cy="533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6019800" y="1143000"/>
                <a:ext cx="287239" cy="5334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231944" y="1267359"/>
                <a:ext cx="302657" cy="385161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1261729" y="5955973"/>
              <a:ext cx="1566109" cy="338554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1"/>
                  </a:solidFill>
                  <a:latin typeface="Calibri" pitchFamily="34" charset="0"/>
                  <a:cs typeface="Courier New" panose="02070309020205020404" pitchFamily="49" charset="0"/>
                </a:rPr>
                <a:t>1. DI</a:t>
              </a:r>
              <a:endParaRPr lang="en-US" sz="1600" dirty="0">
                <a:solidFill>
                  <a:schemeClr val="lt1"/>
                </a:solidFill>
                <a:latin typeface="Calibri" pitchFamily="34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8818" y="5963799"/>
              <a:ext cx="1287878" cy="338554"/>
            </a:xfrm>
            <a:prstGeom prst="rect">
              <a:avLst/>
            </a:prstGeom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Answer: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Introducing the Spring Architecture</a:t>
            </a:r>
          </a:p>
        </p:txBody>
      </p:sp>
      <p:pic>
        <p:nvPicPr>
          <p:cNvPr id="1026" name="Picture 2" descr="Overview of Spring Framework">
            <a:extLst>
              <a:ext uri="{FF2B5EF4-FFF2-40B4-BE49-F238E27FC236}">
                <a16:creationId xmlns:a16="http://schemas.microsoft.com/office/drawing/2014/main" id="{7B10D4BD-5C73-4F7B-ADA7-9EF915DC7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14300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ent-Up Arrow 59"/>
          <p:cNvSpPr/>
          <p:nvPr/>
        </p:nvSpPr>
        <p:spPr>
          <a:xfrm flipH="1" flipV="1">
            <a:off x="2010716" y="3457430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Bent-Up Arrow 60"/>
          <p:cNvSpPr/>
          <p:nvPr/>
        </p:nvSpPr>
        <p:spPr>
          <a:xfrm flipH="1">
            <a:off x="2008441" y="2854654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Bent-Up Arrow 58"/>
          <p:cNvSpPr/>
          <p:nvPr/>
        </p:nvSpPr>
        <p:spPr>
          <a:xfrm flipV="1">
            <a:off x="5283964" y="3455158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Bent-Up Arrow 57"/>
          <p:cNvSpPr/>
          <p:nvPr/>
        </p:nvSpPr>
        <p:spPr>
          <a:xfrm>
            <a:off x="5281689" y="2852382"/>
            <a:ext cx="1965279" cy="81886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Core</a:t>
            </a:r>
          </a:p>
        </p:txBody>
      </p:sp>
      <p:sp>
        <p:nvSpPr>
          <p:cNvPr id="24" name="Oval 23"/>
          <p:cNvSpPr/>
          <p:nvPr/>
        </p:nvSpPr>
        <p:spPr>
          <a:xfrm>
            <a:off x="3944209" y="2988861"/>
            <a:ext cx="1378424" cy="137842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</a:rPr>
              <a:t>Core</a:t>
            </a:r>
          </a:p>
        </p:txBody>
      </p:sp>
      <p:sp>
        <p:nvSpPr>
          <p:cNvPr id="26" name="Round Diagonal Corner Rectangle 25"/>
          <p:cNvSpPr/>
          <p:nvPr/>
        </p:nvSpPr>
        <p:spPr>
          <a:xfrm>
            <a:off x="655099" y="151490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Provides the fundamental functionality of the Spring framework.</a:t>
            </a:r>
          </a:p>
        </p:txBody>
      </p:sp>
      <p:sp>
        <p:nvSpPr>
          <p:cNvPr id="44" name="Round Diagonal Corner Rectangle 43"/>
          <p:cNvSpPr/>
          <p:nvPr/>
        </p:nvSpPr>
        <p:spPr>
          <a:xfrm>
            <a:off x="5475034" y="1544472"/>
            <a:ext cx="3125337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Contains the most important component of the Spring framework, the bean factory container.</a:t>
            </a:r>
          </a:p>
        </p:txBody>
      </p:sp>
      <p:sp>
        <p:nvSpPr>
          <p:cNvPr id="45" name="Round Diagonal Corner Rectangle 44"/>
          <p:cNvSpPr/>
          <p:nvPr/>
        </p:nvSpPr>
        <p:spPr>
          <a:xfrm>
            <a:off x="5490954" y="4303594"/>
            <a:ext cx="3195846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Applies DI to separate the object initialization, creation, and access from the actual application code.</a:t>
            </a:r>
          </a:p>
        </p:txBody>
      </p:sp>
      <p:sp>
        <p:nvSpPr>
          <p:cNvPr id="46" name="Round Diagonal Corner Rectangle 45"/>
          <p:cNvSpPr/>
          <p:nvPr/>
        </p:nvSpPr>
        <p:spPr>
          <a:xfrm>
            <a:off x="675570" y="4319514"/>
            <a:ext cx="3268639" cy="1296537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itchFamily="34" charset="0"/>
              </a:rPr>
              <a:t>Requires you to use the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org.springframework.core</a:t>
            </a:r>
            <a:r>
              <a:rPr lang="en-US" dirty="0">
                <a:latin typeface="Calibri" pitchFamily="34" charset="0"/>
              </a:rPr>
              <a:t> package within your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8777033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6470</TotalTime>
  <Words>1697</Words>
  <Application>Microsoft Office PowerPoint</Application>
  <PresentationFormat>On-screen Show (4:3)</PresentationFormat>
  <Paragraphs>208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Adobe Heiti Std R</vt:lpstr>
      <vt:lpstr>Arial</vt:lpstr>
      <vt:lpstr>Bookman Old Style</vt:lpstr>
      <vt:lpstr>Calibri</vt:lpstr>
      <vt:lpstr>Century Gothic</vt:lpstr>
      <vt:lpstr>Courier New</vt:lpstr>
      <vt:lpstr>Wingdings</vt:lpstr>
      <vt:lpstr>Wingdings 3</vt:lpstr>
      <vt:lpstr>Slice</vt:lpstr>
      <vt:lpstr>Building Web Applications Using the Spring Framework</vt:lpstr>
      <vt:lpstr>Rationale</vt:lpstr>
      <vt:lpstr>Objectives</vt:lpstr>
      <vt:lpstr>Introduction</vt:lpstr>
      <vt:lpstr>Problems addressed by Spring</vt:lpstr>
      <vt:lpstr>Features of Spring</vt:lpstr>
      <vt:lpstr>Just a Minute</vt:lpstr>
      <vt:lpstr>Introducing the Spring Architecture</vt:lpstr>
      <vt:lpstr>Core</vt:lpstr>
      <vt:lpstr>DAO</vt:lpstr>
      <vt:lpstr>ORM</vt:lpstr>
      <vt:lpstr>AOP</vt:lpstr>
      <vt:lpstr>MVC</vt:lpstr>
      <vt:lpstr>Application Context</vt:lpstr>
      <vt:lpstr>Web Context</vt:lpstr>
      <vt:lpstr>Just a Minute</vt:lpstr>
      <vt:lpstr>Task: Creating a Spring Application</vt:lpstr>
      <vt:lpstr>Managing Application Objects</vt:lpstr>
      <vt:lpstr>Managing Application Objects (Contd.)</vt:lpstr>
      <vt:lpstr>Introducing Bean Factory</vt:lpstr>
      <vt:lpstr>Introducing Bean Factory (Contd.)</vt:lpstr>
      <vt:lpstr>Introducing Bean Factory (Contd.)</vt:lpstr>
      <vt:lpstr>Introducing Bean Factory (Contd.)</vt:lpstr>
      <vt:lpstr>Introducing Bean Factory (Contd.)</vt:lpstr>
      <vt:lpstr>Introducing Bean Factory (Contd.)</vt:lpstr>
      <vt:lpstr>Just a Minute</vt:lpstr>
      <vt:lpstr>Introducing Application Context</vt:lpstr>
      <vt:lpstr>Introducing Application Context (Contd.)</vt:lpstr>
      <vt:lpstr>Just a Minute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Hem Prakash</dc:creator>
  <cp:lastModifiedBy>Pankaj Saini</cp:lastModifiedBy>
  <cp:revision>380</cp:revision>
  <dcterms:created xsi:type="dcterms:W3CDTF">2014-07-17T05:44:18Z</dcterms:created>
  <dcterms:modified xsi:type="dcterms:W3CDTF">2021-08-26T15:41:17Z</dcterms:modified>
</cp:coreProperties>
</file>